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media/image23.jpg" ContentType="image/jpeg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926" r:id="rId2"/>
    <p:sldId id="931" r:id="rId3"/>
    <p:sldId id="1670" r:id="rId4"/>
    <p:sldId id="1651" r:id="rId5"/>
    <p:sldId id="1658" r:id="rId6"/>
    <p:sldId id="1662" r:id="rId7"/>
    <p:sldId id="303" r:id="rId8"/>
    <p:sldId id="1646" r:id="rId9"/>
    <p:sldId id="930" r:id="rId10"/>
    <p:sldId id="893" r:id="rId11"/>
    <p:sldId id="1597" r:id="rId12"/>
    <p:sldId id="1650" r:id="rId13"/>
    <p:sldId id="914" r:id="rId14"/>
    <p:sldId id="298" r:id="rId15"/>
    <p:sldId id="1647" r:id="rId16"/>
    <p:sldId id="928" r:id="rId17"/>
    <p:sldId id="1672" r:id="rId18"/>
    <p:sldId id="932" r:id="rId19"/>
    <p:sldId id="1671" r:id="rId20"/>
    <p:sldId id="263" r:id="rId21"/>
    <p:sldId id="271" r:id="rId22"/>
  </p:sldIdLst>
  <p:sldSz cx="12192000" cy="6858000"/>
  <p:notesSz cx="6858000" cy="9144000"/>
  <p:defaultTextStyle>
    <a:defPPr rtl="0"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  <p188:author id="{145595D2-FD50-C5EC-0BC9-3D5F6BAAD9FA}" name="Jean François Henry Netter Levy" initials="JN" userId="be01350f453543fb" providerId="Windows Live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or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7F09"/>
    <a:srgbClr val="4F81BD"/>
    <a:srgbClr val="99564E"/>
    <a:srgbClr val="92D050"/>
    <a:srgbClr val="37558A"/>
    <a:srgbClr val="909090"/>
    <a:srgbClr val="F3833E"/>
    <a:srgbClr val="5066A0"/>
    <a:srgbClr val="3D5F8F"/>
    <a:srgbClr val="647AA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747" autoAdjust="0"/>
    <p:restoredTop sz="94626"/>
  </p:normalViewPr>
  <p:slideViewPr>
    <p:cSldViewPr snapToGrid="0">
      <p:cViewPr>
        <p:scale>
          <a:sx n="60" d="100"/>
          <a:sy n="60" d="100"/>
        </p:scale>
        <p:origin x="804" y="2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0" d="100"/>
        <a:sy n="120" d="100"/>
      </p:scale>
      <p:origin x="0" y="-20827"/>
    </p:cViewPr>
  </p:sorterViewPr>
  <p:notesViewPr>
    <p:cSldViewPr snapToGrid="0">
      <p:cViewPr varScale="1">
        <p:scale>
          <a:sx n="48" d="100"/>
          <a:sy n="48" d="100"/>
        </p:scale>
        <p:origin x="2752" y="3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8/10/relationships/authors" Target="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6F14A1CB-5452-AC70-7D60-1A44C62C56C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CD16B759-0F79-F999-E975-D9DBEDB8A51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5F5352E7-917E-4888-A904-BA7E9273191F}" type="datetime1">
              <a:rPr lang="pt-BR" smtClean="0"/>
              <a:t>07/08/2025</a:t>
            </a:fld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989A7C7E-774B-6207-364F-BAC51DF08FD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/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899ACE22-8537-7305-26E3-E0E0AF83D50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7B964BE-1CD1-1943-8CAA-B6D417321F1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5450037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noProof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26A873F1-27AE-4032-8CA8-35B36A91F396}" type="datetime1">
              <a:rPr lang="pt-BR" noProof="0" smtClean="0"/>
              <a:t>07/08/2025</a:t>
            </a:fld>
            <a:endParaRPr lang="pt-BR" noProof="0" dirty="0"/>
          </a:p>
        </p:txBody>
      </p:sp>
      <p:sp>
        <p:nvSpPr>
          <p:cNvPr id="4" name="Espaço Reservado par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BR" noProof="0"/>
          </a:p>
        </p:txBody>
      </p:sp>
      <p:sp>
        <p:nvSpPr>
          <p:cNvPr id="5" name="Espaço Reservado para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 noProof="0" dirty="0"/>
              <a:t>Clique para editar os estilos de texto mestre</a:t>
            </a:r>
          </a:p>
          <a:p>
            <a:pPr lvl="1" rtl="0"/>
            <a:r>
              <a:rPr lang="pt-BR" noProof="0" dirty="0"/>
              <a:t>Segundo nível</a:t>
            </a:r>
          </a:p>
          <a:p>
            <a:pPr lvl="2" rtl="0"/>
            <a:r>
              <a:rPr lang="pt-BR" noProof="0" dirty="0"/>
              <a:t>Terceiro nível</a:t>
            </a:r>
          </a:p>
          <a:p>
            <a:pPr lvl="3" rtl="0"/>
            <a:r>
              <a:rPr lang="pt-BR" noProof="0" dirty="0"/>
              <a:t>Quarto nível</a:t>
            </a:r>
          </a:p>
          <a:p>
            <a:pPr lvl="4" rtl="0"/>
            <a:r>
              <a:rPr lang="pt-BR" noProof="0" dirty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D7D3E5B-4BED-B24C-9674-6B6454D04561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67623378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D7D3E5B-4BED-B24C-9674-6B6454D04561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163319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D7D3E5B-4BED-B24C-9674-6B6454D04561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053086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A2CD0F-0E9F-D363-C722-9584838682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CAF7DEE4-E50B-63EF-E452-0B9053C1A4E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FDC02B00-2EBE-37ED-80C6-E7AD76AB3C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FFBAB4A-3873-F710-C16E-4981FBC5CCC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D7D3E5B-4BED-B24C-9674-6B6454D04561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845168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8D34AC-4954-404B-9DCB-0E8742988D31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705283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A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EA7CE79-CBFE-4FAA-BC38-4B93BF148A1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8123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EFFD4C-13CF-7C92-D4EB-04E7B0F0EA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848F710-780D-7B41-C4D8-408923A5A2A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C00E69C-39F6-D14E-D6B3-C2BF8272A8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197E07-D9FF-0303-2343-B119623F184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6097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D7D3E5B-4BED-B24C-9674-6B6454D04561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18280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microsoft.com/office/2007/relationships/hdphoto" Target="../media/hdphoto4.wdp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 descr="Lacuna entre dois edifícios contra o céu azul">
            <a:extLst>
              <a:ext uri="{FF2B5EF4-FFF2-40B4-BE49-F238E27FC236}">
                <a16:creationId xmlns:a16="http://schemas.microsoft.com/office/drawing/2014/main" id="{C40F96A3-9DAF-4D22-64AD-CEC023D28D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0546"/>
                    </a14:imgEffect>
                    <a14:imgEffect>
                      <a14:saturation sat="0"/>
                    </a14:imgEffect>
                    <a14:imgEffect>
                      <a14:brightnessContrast bright="-34000" contras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2550" b="8386"/>
          <a:stretch/>
        </p:blipFill>
        <p:spPr>
          <a:xfrm>
            <a:off x="376362" y="0"/>
            <a:ext cx="11431589" cy="6858000"/>
          </a:xfrm>
          <a:prstGeom prst="rect">
            <a:avLst/>
          </a:prstGeom>
        </p:spPr>
      </p:pic>
      <p:sp>
        <p:nvSpPr>
          <p:cNvPr id="3" name="Subtítulo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16768" y="633753"/>
            <a:ext cx="7414940" cy="578325"/>
          </a:xfrm>
        </p:spPr>
        <p:txBody>
          <a:bodyPr lIns="0" tIns="0" rIns="0" bIns="0" rtlCol="0">
            <a:noAutofit/>
          </a:bodyPr>
          <a:lstStyle>
            <a:lvl1pPr marL="0" indent="0" algn="l">
              <a:buNone/>
              <a:defRPr sz="2400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 noProof="0"/>
              <a:t>CLIQUE PARA EDITAR O ESTILO DO SUBTÍTULO MESTRE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16768" y="1313284"/>
            <a:ext cx="6226593" cy="3427502"/>
          </a:xfrm>
        </p:spPr>
        <p:txBody>
          <a:bodyPr lIns="0" tIns="0" rIns="0" bIns="0" rtlCol="0" anchor="t">
            <a:noAutofit/>
          </a:bodyPr>
          <a:lstStyle>
            <a:lvl1pPr algn="l">
              <a:defRPr sz="4500" cap="all" baseline="0"/>
            </a:lvl1pPr>
          </a:lstStyle>
          <a:p>
            <a:pPr rtl="0"/>
            <a:r>
              <a:rPr lang="pt-BR" noProof="0"/>
              <a:t>CLIQUE PARA EDITAR O ESTILO DO TÍTULO MESTRE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FE93A2C7-9C08-8F81-A315-595617669D8A}"/>
              </a:ext>
            </a:extLst>
          </p:cNvPr>
          <p:cNvSpPr/>
          <p:nvPr userDrawn="1"/>
        </p:nvSpPr>
        <p:spPr>
          <a:xfrm rot="5400000" flipH="1" flipV="1">
            <a:off x="8570975" y="3236976"/>
            <a:ext cx="6858000" cy="3840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preencoded.png">
            <a:extLst>
              <a:ext uri="{FF2B5EF4-FFF2-40B4-BE49-F238E27FC236}">
                <a16:creationId xmlns:a16="http://schemas.microsoft.com/office/drawing/2014/main" id="{15CBB533-18C1-A129-3F84-671068F486C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1" name="Título 1">
            <a:extLst>
              <a:ext uri="{FF2B5EF4-FFF2-40B4-BE49-F238E27FC236}">
                <a16:creationId xmlns:a16="http://schemas.microsoft.com/office/drawing/2014/main" id="{8D869122-E2BC-ED44-681B-43F70BEF81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rtlCol="0" anchor="ctr">
            <a:noAutofit/>
          </a:bodyPr>
          <a:lstStyle>
            <a:lvl1pPr algn="ctr">
              <a:defRPr sz="3600" baseline="0"/>
            </a:lvl1pPr>
          </a:lstStyle>
          <a:p>
            <a:pPr rtl="0"/>
            <a:r>
              <a:rPr lang="pt-BR" noProof="0"/>
              <a:t>CLIQUE PARA EDITAR O TÍTULO MESTRE</a:t>
            </a:r>
          </a:p>
        </p:txBody>
      </p:sp>
      <p:sp>
        <p:nvSpPr>
          <p:cNvPr id="8" name="Espaço Reservado para Imagem 23">
            <a:extLst>
              <a:ext uri="{FF2B5EF4-FFF2-40B4-BE49-F238E27FC236}">
                <a16:creationId xmlns:a16="http://schemas.microsoft.com/office/drawing/2014/main" id="{255CBD6C-C281-8722-27D4-3D2CC5788A0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90665" y="1650517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34" name="Espaço Reservado para Texto 33">
            <a:extLst>
              <a:ext uri="{FF2B5EF4-FFF2-40B4-BE49-F238E27FC236}">
                <a16:creationId xmlns:a16="http://schemas.microsoft.com/office/drawing/2014/main" id="{F1774C4E-7344-8232-3750-E424576E1D73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088136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 lIns="91440" tIns="219456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Nome</a:t>
            </a:r>
          </a:p>
        </p:txBody>
      </p:sp>
      <p:sp>
        <p:nvSpPr>
          <p:cNvPr id="30" name="Espaço Reservado para Texto 28">
            <a:extLst>
              <a:ext uri="{FF2B5EF4-FFF2-40B4-BE49-F238E27FC236}">
                <a16:creationId xmlns:a16="http://schemas.microsoft.com/office/drawing/2014/main" id="{1CE5D490-4727-FFF1-4BFF-A3DED42ECA3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185312" y="3587657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pt-BR" noProof="0"/>
              <a:t>Título</a:t>
            </a:r>
          </a:p>
        </p:txBody>
      </p:sp>
      <p:sp>
        <p:nvSpPr>
          <p:cNvPr id="18" name="Espaço Reservado para Imagem 23">
            <a:extLst>
              <a:ext uri="{FF2B5EF4-FFF2-40B4-BE49-F238E27FC236}">
                <a16:creationId xmlns:a16="http://schemas.microsoft.com/office/drawing/2014/main" id="{53802057-01C6-8655-30FA-091AC26925F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638242" y="1656748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40" name="Espaço Reservado para Texto 39">
            <a:extLst>
              <a:ext uri="{FF2B5EF4-FFF2-40B4-BE49-F238E27FC236}">
                <a16:creationId xmlns:a16="http://schemas.microsoft.com/office/drawing/2014/main" id="{69E47AF5-CB74-C3EB-76CA-1CA76678E2D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636236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 lIns="91440" tIns="219456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Nome</a:t>
            </a:r>
          </a:p>
        </p:txBody>
      </p:sp>
      <p:sp>
        <p:nvSpPr>
          <p:cNvPr id="36" name="Espaço Reservado para Texto 28">
            <a:extLst>
              <a:ext uri="{FF2B5EF4-FFF2-40B4-BE49-F238E27FC236}">
                <a16:creationId xmlns:a16="http://schemas.microsoft.com/office/drawing/2014/main" id="{890DFA6A-3356-DE98-022D-0DA202FBFD7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734201" y="3589774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pt-BR" noProof="0"/>
              <a:t>Título</a:t>
            </a:r>
          </a:p>
        </p:txBody>
      </p:sp>
      <p:sp>
        <p:nvSpPr>
          <p:cNvPr id="19" name="Espaço Reservado para Imagem 23">
            <a:extLst>
              <a:ext uri="{FF2B5EF4-FFF2-40B4-BE49-F238E27FC236}">
                <a16:creationId xmlns:a16="http://schemas.microsoft.com/office/drawing/2014/main" id="{4EB02CDB-488A-8142-CAF9-8E37FFF7C07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185819" y="1662979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43" name="Espaço Reservado para Texto 42">
            <a:extLst>
              <a:ext uri="{FF2B5EF4-FFF2-40B4-BE49-F238E27FC236}">
                <a16:creationId xmlns:a16="http://schemas.microsoft.com/office/drawing/2014/main" id="{4F3265D0-915B-E319-A154-B81C7A2C5B9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183813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 lIns="91440" tIns="219456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Nome</a:t>
            </a:r>
          </a:p>
        </p:txBody>
      </p:sp>
      <p:sp>
        <p:nvSpPr>
          <p:cNvPr id="39" name="Espaço Reservado para Texto 28">
            <a:extLst>
              <a:ext uri="{FF2B5EF4-FFF2-40B4-BE49-F238E27FC236}">
                <a16:creationId xmlns:a16="http://schemas.microsoft.com/office/drawing/2014/main" id="{CC0A1957-087D-BAC8-2FD3-C7879A14D68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83090" y="3594007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pt-BR" noProof="0"/>
              <a:t>Título</a:t>
            </a:r>
          </a:p>
        </p:txBody>
      </p:sp>
      <p:sp>
        <p:nvSpPr>
          <p:cNvPr id="17" name="Espaço Reservado para Imagem 23">
            <a:extLst>
              <a:ext uri="{FF2B5EF4-FFF2-40B4-BE49-F238E27FC236}">
                <a16:creationId xmlns:a16="http://schemas.microsoft.com/office/drawing/2014/main" id="{C0FA0782-5A43-CA2A-3152-A02B9D5D744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733396" y="1669209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46" name="Espaço Reservado para Texto 45">
            <a:extLst>
              <a:ext uri="{FF2B5EF4-FFF2-40B4-BE49-F238E27FC236}">
                <a16:creationId xmlns:a16="http://schemas.microsoft.com/office/drawing/2014/main" id="{D922E682-729B-97DE-1956-5B8FDDB7A7B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731390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 lIns="91440" tIns="219456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Nome</a:t>
            </a:r>
          </a:p>
        </p:txBody>
      </p:sp>
      <p:sp>
        <p:nvSpPr>
          <p:cNvPr id="42" name="Espaço Reservado para Texto 28">
            <a:extLst>
              <a:ext uri="{FF2B5EF4-FFF2-40B4-BE49-F238E27FC236}">
                <a16:creationId xmlns:a16="http://schemas.microsoft.com/office/drawing/2014/main" id="{8A2E2333-661F-499A-4099-13003D5327D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831978" y="3591891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pt-BR" noProof="0"/>
              <a:t>Título</a:t>
            </a:r>
          </a:p>
        </p:txBody>
      </p:sp>
      <p:sp>
        <p:nvSpPr>
          <p:cNvPr id="24" name="Espaço Reservado para Imagem 23">
            <a:extLst>
              <a:ext uri="{FF2B5EF4-FFF2-40B4-BE49-F238E27FC236}">
                <a16:creationId xmlns:a16="http://schemas.microsoft.com/office/drawing/2014/main" id="{BC2B0E64-6036-C50A-4B09-3307E136D0D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90665" y="4221285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49" name="Espaço Reservado para Texto 48">
            <a:extLst>
              <a:ext uri="{FF2B5EF4-FFF2-40B4-BE49-F238E27FC236}">
                <a16:creationId xmlns:a16="http://schemas.microsoft.com/office/drawing/2014/main" id="{B1360129-7F80-B48D-D46B-A111F17E47B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088136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 lIns="91440" tIns="219456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Nome</a:t>
            </a:r>
          </a:p>
        </p:txBody>
      </p:sp>
      <p:sp>
        <p:nvSpPr>
          <p:cNvPr id="33" name="Espaço Reservado para Texto 28">
            <a:extLst>
              <a:ext uri="{FF2B5EF4-FFF2-40B4-BE49-F238E27FC236}">
                <a16:creationId xmlns:a16="http://schemas.microsoft.com/office/drawing/2014/main" id="{34A00EE2-7DE2-BF48-E0C1-81C2158B410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185312" y="6150401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pt-BR" noProof="0"/>
              <a:t>Título</a:t>
            </a:r>
          </a:p>
        </p:txBody>
      </p:sp>
      <p:sp>
        <p:nvSpPr>
          <p:cNvPr id="26" name="Espaço Reservado para Imagem 23">
            <a:extLst>
              <a:ext uri="{FF2B5EF4-FFF2-40B4-BE49-F238E27FC236}">
                <a16:creationId xmlns:a16="http://schemas.microsoft.com/office/drawing/2014/main" id="{90EE9725-A8CC-5A72-59F1-663EECC9FDF7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638242" y="4218973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52" name="Espaço Reservado para Texto 51">
            <a:extLst>
              <a:ext uri="{FF2B5EF4-FFF2-40B4-BE49-F238E27FC236}">
                <a16:creationId xmlns:a16="http://schemas.microsoft.com/office/drawing/2014/main" id="{874C74F1-405C-C6EE-A607-2236B9B08E00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3636236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 lIns="91440" tIns="219456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Nome</a:t>
            </a:r>
          </a:p>
        </p:txBody>
      </p:sp>
      <p:sp>
        <p:nvSpPr>
          <p:cNvPr id="45" name="Espaço Reservado para Texto 28">
            <a:extLst>
              <a:ext uri="{FF2B5EF4-FFF2-40B4-BE49-F238E27FC236}">
                <a16:creationId xmlns:a16="http://schemas.microsoft.com/office/drawing/2014/main" id="{F3B25311-1AE4-31EC-9514-AD4642A2B4F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734201" y="6151618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pt-BR" noProof="0"/>
              <a:t>Título</a:t>
            </a:r>
          </a:p>
        </p:txBody>
      </p:sp>
      <p:sp>
        <p:nvSpPr>
          <p:cNvPr id="27" name="Espaço Reservado para Imagem 23">
            <a:extLst>
              <a:ext uri="{FF2B5EF4-FFF2-40B4-BE49-F238E27FC236}">
                <a16:creationId xmlns:a16="http://schemas.microsoft.com/office/drawing/2014/main" id="{EA14E23B-F3B1-C7A2-B03A-1CEABC2E4CF2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185819" y="4220129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53" name="Espaço Reservado para Texto 52">
            <a:extLst>
              <a:ext uri="{FF2B5EF4-FFF2-40B4-BE49-F238E27FC236}">
                <a16:creationId xmlns:a16="http://schemas.microsoft.com/office/drawing/2014/main" id="{3914135F-F251-D319-FE2A-787B519F9071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183813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 lIns="91440" tIns="219456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Nome</a:t>
            </a:r>
          </a:p>
        </p:txBody>
      </p:sp>
      <p:sp>
        <p:nvSpPr>
          <p:cNvPr id="48" name="Espaço Reservado para Texto 28">
            <a:extLst>
              <a:ext uri="{FF2B5EF4-FFF2-40B4-BE49-F238E27FC236}">
                <a16:creationId xmlns:a16="http://schemas.microsoft.com/office/drawing/2014/main" id="{A39619BE-B308-86FC-D02B-5B8AE1C8BF9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283090" y="6149184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pt-BR" noProof="0"/>
              <a:t>Título</a:t>
            </a:r>
          </a:p>
        </p:txBody>
      </p:sp>
      <p:sp>
        <p:nvSpPr>
          <p:cNvPr id="25" name="Espaço Reservado para Imagem 23">
            <a:extLst>
              <a:ext uri="{FF2B5EF4-FFF2-40B4-BE49-F238E27FC236}">
                <a16:creationId xmlns:a16="http://schemas.microsoft.com/office/drawing/2014/main" id="{D44FC776-875A-9EAD-435C-F5D0F3DF3852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733396" y="4222440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54" name="Espaço Reservado para Texto 53">
            <a:extLst>
              <a:ext uri="{FF2B5EF4-FFF2-40B4-BE49-F238E27FC236}">
                <a16:creationId xmlns:a16="http://schemas.microsoft.com/office/drawing/2014/main" id="{B9DED069-060F-0176-B4A9-26120A147B76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731390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 lIns="91440" tIns="219456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Nome</a:t>
            </a:r>
          </a:p>
        </p:txBody>
      </p:sp>
      <p:sp>
        <p:nvSpPr>
          <p:cNvPr id="51" name="Espaço Reservado para Texto 28">
            <a:extLst>
              <a:ext uri="{FF2B5EF4-FFF2-40B4-BE49-F238E27FC236}">
                <a16:creationId xmlns:a16="http://schemas.microsoft.com/office/drawing/2014/main" id="{4AD10861-EBBA-146D-C4EC-C0252F808B5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831978" y="6152835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pt-BR" noProof="0"/>
              <a:t>Título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4C773A8C-7DD2-C3E5-32BF-B90505A4DEB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660419" y="92557"/>
            <a:ext cx="1138044" cy="336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1072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preencoded.png">
            <a:extLst>
              <a:ext uri="{FF2B5EF4-FFF2-40B4-BE49-F238E27FC236}">
                <a16:creationId xmlns:a16="http://schemas.microsoft.com/office/drawing/2014/main" id="{7D842974-D837-E801-D554-6D20C760DDC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ítulo 21">
            <a:extLst>
              <a:ext uri="{FF2B5EF4-FFF2-40B4-BE49-F238E27FC236}">
                <a16:creationId xmlns:a16="http://schemas.microsoft.com/office/drawing/2014/main" id="{3995F526-330B-DAB7-25A1-EFA47C9C80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384" y="884982"/>
            <a:ext cx="5744335" cy="979204"/>
          </a:xfrm>
        </p:spPr>
        <p:txBody>
          <a:bodyPr lIns="0" tIns="0" rIns="0" bIns="0" rtlCol="0" anchor="t">
            <a:noAutofit/>
          </a:bodyPr>
          <a:lstStyle>
            <a:lvl1pPr>
              <a:defRPr sz="3600" cap="all" baseline="0"/>
            </a:lvl1pPr>
          </a:lstStyle>
          <a:p>
            <a:pPr rtl="0"/>
            <a:r>
              <a:rPr lang="pt-BR" noProof="0"/>
              <a:t>CLIQUE PARA EDITAR O TÍTULO MESTRE</a:t>
            </a:r>
          </a:p>
        </p:txBody>
      </p:sp>
      <p:sp>
        <p:nvSpPr>
          <p:cNvPr id="15" name="Espaço Reservado para Texto 28">
            <a:extLst>
              <a:ext uri="{FF2B5EF4-FFF2-40B4-BE49-F238E27FC236}">
                <a16:creationId xmlns:a16="http://schemas.microsoft.com/office/drawing/2014/main" id="{93B8605C-A60E-DE47-5851-9BF04601C89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52790" y="1864186"/>
            <a:ext cx="5753520" cy="631867"/>
          </a:xfrm>
        </p:spPr>
        <p:txBody>
          <a:bodyPr lIns="0" tIns="0" rIns="0" bIns="0" rtlCol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pPr rtl="0"/>
            <a:r>
              <a:rPr lang="pt-BR" noProof="0"/>
              <a:t>CLIQUE PARA EDITAR O ESTILO DO SUBTÍTULO MESTRE</a:t>
            </a:r>
          </a:p>
        </p:txBody>
      </p:sp>
      <p:sp>
        <p:nvSpPr>
          <p:cNvPr id="40" name="Espaço Reservado para Texto 28">
            <a:extLst>
              <a:ext uri="{FF2B5EF4-FFF2-40B4-BE49-F238E27FC236}">
                <a16:creationId xmlns:a16="http://schemas.microsoft.com/office/drawing/2014/main" id="{7B436DCE-21AD-38E2-5C66-1BA09385112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51805" y="2553205"/>
            <a:ext cx="5257800" cy="1311566"/>
          </a:xfrm>
        </p:spPr>
        <p:txBody>
          <a:bodyPr vert="horz" lIns="0" tIns="0" rIns="0" bIns="0" rtlCol="0">
            <a:noAutofit/>
          </a:bodyPr>
          <a:lstStyle>
            <a:lvl1pPr marL="0" indent="0">
              <a:buFont typeface="Arial" panose="020B0604020202020204" pitchFamily="34" charset="0"/>
              <a:buChar char="•"/>
              <a:defRPr lang="en-US" sz="1400" spc="0" baseline="0" dirty="0"/>
            </a:lvl1pPr>
          </a:lstStyle>
          <a:p>
            <a:pPr marL="285750" lvl="0" indent="-285750" rtl="0">
              <a:lnSpc>
                <a:spcPct val="100000"/>
              </a:lnSpc>
              <a:spcBef>
                <a:spcPts val="0"/>
              </a:spcBef>
            </a:pPr>
            <a:r>
              <a:rPr lang="pt-BR" noProof="0"/>
              <a:t>Segundo nível</a:t>
            </a:r>
          </a:p>
          <a:p>
            <a:pPr marL="285750" lvl="0" indent="-285750" rtl="0">
              <a:lnSpc>
                <a:spcPct val="100000"/>
              </a:lnSpc>
              <a:spcBef>
                <a:spcPts val="0"/>
              </a:spcBef>
            </a:pPr>
            <a:endParaRPr lang="pt-BR" noProof="0"/>
          </a:p>
        </p:txBody>
      </p:sp>
      <p:sp>
        <p:nvSpPr>
          <p:cNvPr id="20" name="Espaço Reservado para Texto 28">
            <a:extLst>
              <a:ext uri="{FF2B5EF4-FFF2-40B4-BE49-F238E27FC236}">
                <a16:creationId xmlns:a16="http://schemas.microsoft.com/office/drawing/2014/main" id="{3A8FAFF0-E023-1B32-CC58-E8ABA8632D2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52790" y="4057317"/>
            <a:ext cx="5753520" cy="631867"/>
          </a:xfrm>
        </p:spPr>
        <p:txBody>
          <a:bodyPr lIns="0" tIns="0" rIns="0" bIns="0" rtlCol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pPr rtl="0"/>
            <a:r>
              <a:rPr lang="pt-BR" noProof="0"/>
              <a:t>CLIQUE PARA EDITAR O ESTILO DO SUBTÍTULO MESTRE</a:t>
            </a:r>
          </a:p>
        </p:txBody>
      </p:sp>
      <p:sp>
        <p:nvSpPr>
          <p:cNvPr id="19" name="Espaço Reservado para Texto 28">
            <a:extLst>
              <a:ext uri="{FF2B5EF4-FFF2-40B4-BE49-F238E27FC236}">
                <a16:creationId xmlns:a16="http://schemas.microsoft.com/office/drawing/2014/main" id="{B73215FA-B8EB-7DD7-837F-F76B74F8372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51805" y="4746336"/>
            <a:ext cx="5257800" cy="1311566"/>
          </a:xfrm>
        </p:spPr>
        <p:txBody>
          <a:bodyPr vert="horz" lIns="0" tIns="0" rIns="0" bIns="0" rtlCol="0">
            <a:noAutofit/>
          </a:bodyPr>
          <a:lstStyle>
            <a:lvl1pPr marL="0" indent="0">
              <a:buFont typeface="Arial" panose="020B0604020202020204" pitchFamily="34" charset="0"/>
              <a:buChar char="•"/>
              <a:defRPr lang="en-US" sz="1400" spc="0" baseline="0" dirty="0"/>
            </a:lvl1pPr>
          </a:lstStyle>
          <a:p>
            <a:pPr marL="285750" lvl="0" indent="-285750" rtl="0">
              <a:lnSpc>
                <a:spcPct val="100000"/>
              </a:lnSpc>
              <a:spcBef>
                <a:spcPts val="0"/>
              </a:spcBef>
            </a:pPr>
            <a:r>
              <a:rPr lang="pt-BR" noProof="0"/>
              <a:t>Segundo nível</a:t>
            </a:r>
          </a:p>
          <a:p>
            <a:pPr marL="285750" lvl="0" indent="-285750" rtl="0">
              <a:lnSpc>
                <a:spcPct val="100000"/>
              </a:lnSpc>
              <a:spcBef>
                <a:spcPts val="0"/>
              </a:spcBef>
            </a:pPr>
            <a:endParaRPr lang="pt-BR" noProof="0"/>
          </a:p>
        </p:txBody>
      </p:sp>
      <p:sp>
        <p:nvSpPr>
          <p:cNvPr id="32" name="Retângulo 31">
            <a:extLst>
              <a:ext uri="{FF2B5EF4-FFF2-40B4-BE49-F238E27FC236}">
                <a16:creationId xmlns:a16="http://schemas.microsoft.com/office/drawing/2014/main" id="{4AED9AA9-2FB1-B400-47C0-803090B07B01}"/>
              </a:ext>
            </a:extLst>
          </p:cNvPr>
          <p:cNvSpPr/>
          <p:nvPr userDrawn="1"/>
        </p:nvSpPr>
        <p:spPr>
          <a:xfrm>
            <a:off x="7793831" y="810843"/>
            <a:ext cx="3091172" cy="5597912"/>
          </a:xfrm>
          <a:prstGeom prst="rect">
            <a:avLst/>
          </a:prstGeom>
          <a:solidFill>
            <a:schemeClr val="accent1">
              <a:alpha val="9323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pt-BR" noProof="0">
              <a:solidFill>
                <a:schemeClr val="accent1"/>
              </a:solidFill>
            </a:endParaRPr>
          </a:p>
        </p:txBody>
      </p:sp>
      <p:sp>
        <p:nvSpPr>
          <p:cNvPr id="18" name="Espaço Reservado para Imagem 17">
            <a:extLst>
              <a:ext uri="{FF2B5EF4-FFF2-40B4-BE49-F238E27FC236}">
                <a16:creationId xmlns:a16="http://schemas.microsoft.com/office/drawing/2014/main" id="{C39E8D03-897F-C49F-D816-03B8BD63013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14510" y="1066373"/>
            <a:ext cx="2243137" cy="4929188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algn="ctr">
              <a:defRPr/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22" name="Espaço Reservado para Imagem 17">
            <a:extLst>
              <a:ext uri="{FF2B5EF4-FFF2-40B4-BE49-F238E27FC236}">
                <a16:creationId xmlns:a16="http://schemas.microsoft.com/office/drawing/2014/main" id="{DE571619-8CCB-E378-472D-84C8ED7F8AC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791099" y="1066373"/>
            <a:ext cx="1672682" cy="2278993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algn="ctr">
              <a:defRPr/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23" name="Espaço Reservado para Imagem 17">
            <a:extLst>
              <a:ext uri="{FF2B5EF4-FFF2-40B4-BE49-F238E27FC236}">
                <a16:creationId xmlns:a16="http://schemas.microsoft.com/office/drawing/2014/main" id="{4A772672-1696-B0AC-34A7-37560F101D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791099" y="3716568"/>
            <a:ext cx="1672682" cy="2278993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algn="ctr">
              <a:defRPr/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534684AC-E324-E59E-A23F-6EDA58DE0A0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660419" y="92557"/>
            <a:ext cx="1138044" cy="336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2005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0" descr="preencoded.png">
            <a:extLst>
              <a:ext uri="{FF2B5EF4-FFF2-40B4-BE49-F238E27FC236}">
                <a16:creationId xmlns:a16="http://schemas.microsoft.com/office/drawing/2014/main" id="{B066B2EE-DC53-1902-3C63-67F5C241270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ítulo 1">
            <a:extLst>
              <a:ext uri="{FF2B5EF4-FFF2-40B4-BE49-F238E27FC236}">
                <a16:creationId xmlns:a16="http://schemas.microsoft.com/office/drawing/2014/main" id="{821385B8-472C-422F-2A52-C71336190A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rtlCol="0" anchor="ctr">
            <a:noAutofit/>
          </a:bodyPr>
          <a:lstStyle>
            <a:lvl1pPr algn="ctr">
              <a:defRPr sz="3600" baseline="0"/>
            </a:lvl1pPr>
          </a:lstStyle>
          <a:p>
            <a:pPr rtl="0"/>
            <a:r>
              <a:rPr lang="pt-BR" noProof="0"/>
              <a:t>CLIQUE PARA EDITAR O TÍTULO MESTRE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9DE7CA9C-8486-4EA1-8701-DB28FF478598}"/>
              </a:ext>
            </a:extLst>
          </p:cNvPr>
          <p:cNvSpPr/>
          <p:nvPr userDrawn="1"/>
        </p:nvSpPr>
        <p:spPr>
          <a:xfrm>
            <a:off x="2060160" y="2070777"/>
            <a:ext cx="956930" cy="956930"/>
          </a:xfrm>
          <a:prstGeom prst="ellipse">
            <a:avLst/>
          </a:prstGeom>
          <a:solidFill>
            <a:schemeClr val="accent1">
              <a:alpha val="7449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pt-BR" noProof="0">
              <a:solidFill>
                <a:schemeClr val="accent1"/>
              </a:solidFill>
            </a:endParaRPr>
          </a:p>
        </p:txBody>
      </p:sp>
      <p:sp>
        <p:nvSpPr>
          <p:cNvPr id="26" name="Espaço Reservado para Imagem 13">
            <a:extLst>
              <a:ext uri="{FF2B5EF4-FFF2-40B4-BE49-F238E27FC236}">
                <a16:creationId xmlns:a16="http://schemas.microsoft.com/office/drawing/2014/main" id="{5C378C59-971F-BF38-742D-D95B205A12CA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1540257" y="2001750"/>
            <a:ext cx="1159161" cy="1036101"/>
          </a:xfrm>
          <a:noFill/>
        </p:spPr>
        <p:txBody>
          <a:bodyPr rtlCol="0" anchor="ctr">
            <a:noAutofit/>
          </a:bodyPr>
          <a:lstStyle>
            <a:lvl1pPr algn="ctr">
              <a:defRPr sz="1600"/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21" name="Subtítulo 2">
            <a:extLst>
              <a:ext uri="{FF2B5EF4-FFF2-40B4-BE49-F238E27FC236}">
                <a16:creationId xmlns:a16="http://schemas.microsoft.com/office/drawing/2014/main" id="{3BAF3E19-6FBE-8CBB-4079-33F65C860D3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44257" y="3029583"/>
            <a:ext cx="2940863" cy="1002007"/>
          </a:xfrm>
        </p:spPr>
        <p:txBody>
          <a:bodyPr rtlCol="0"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000" b="1" i="0" cap="all" spc="300" baseline="0">
                <a:latin typeface="+mj-lt"/>
                <a:cs typeface="Arial Black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 noProof="0"/>
              <a:t>CLIQUE PARA EDITAR O ESTILO DO SUBTÍTULO MESTRE</a:t>
            </a:r>
          </a:p>
        </p:txBody>
      </p:sp>
      <p:sp>
        <p:nvSpPr>
          <p:cNvPr id="12" name="Espaço Reservado para Conteúdo 2">
            <a:extLst>
              <a:ext uri="{FF2B5EF4-FFF2-40B4-BE49-F238E27FC236}">
                <a16:creationId xmlns:a16="http://schemas.microsoft.com/office/drawing/2014/main" id="{16C42666-9F54-E92B-0327-85CCBAD21F0A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844257" y="4053021"/>
            <a:ext cx="2944737" cy="2284667"/>
          </a:xfrm>
        </p:spPr>
        <p:txBody>
          <a:bodyPr lIns="0" tIns="0" rIns="0" bIns="0" rtlCol="0"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pt-BR" noProof="0"/>
              <a:t>Clicar para 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CFF2E1B-0868-370D-4DD5-C9FAA608FAF8}"/>
              </a:ext>
            </a:extLst>
          </p:cNvPr>
          <p:cNvSpPr/>
          <p:nvPr userDrawn="1"/>
        </p:nvSpPr>
        <p:spPr>
          <a:xfrm>
            <a:off x="5617535" y="2070777"/>
            <a:ext cx="956930" cy="956930"/>
          </a:xfrm>
          <a:prstGeom prst="ellipse">
            <a:avLst/>
          </a:prstGeom>
          <a:solidFill>
            <a:schemeClr val="accent1">
              <a:alpha val="7449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pt-BR" noProof="0">
              <a:solidFill>
                <a:schemeClr val="accent1"/>
              </a:solidFill>
            </a:endParaRPr>
          </a:p>
        </p:txBody>
      </p:sp>
      <p:sp>
        <p:nvSpPr>
          <p:cNvPr id="14" name="Espaço Reservado para Imagem 13">
            <a:extLst>
              <a:ext uri="{FF2B5EF4-FFF2-40B4-BE49-F238E27FC236}">
                <a16:creationId xmlns:a16="http://schemas.microsoft.com/office/drawing/2014/main" id="{0B4A9B4F-A838-18BA-A205-674E6E13EB4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5107541" y="2001750"/>
            <a:ext cx="1159161" cy="1036101"/>
          </a:xfrm>
          <a:noFill/>
        </p:spPr>
        <p:txBody>
          <a:bodyPr rtlCol="0" anchor="ctr">
            <a:noAutofit/>
          </a:bodyPr>
          <a:lstStyle>
            <a:lvl1pPr algn="ctr">
              <a:defRPr sz="1600"/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31" name="Espaço Reservado para Texto 28">
            <a:extLst>
              <a:ext uri="{FF2B5EF4-FFF2-40B4-BE49-F238E27FC236}">
                <a16:creationId xmlns:a16="http://schemas.microsoft.com/office/drawing/2014/main" id="{35959781-AA1F-7789-57AC-F3583B408E7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17227" y="3064120"/>
            <a:ext cx="2940864" cy="988902"/>
          </a:xfrm>
        </p:spPr>
        <p:txBody>
          <a:bodyPr lIns="0" tIns="0" rIns="0" bIns="0" rtlCol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pPr rtl="0"/>
            <a:r>
              <a:rPr lang="pt-BR" noProof="0"/>
              <a:t>CLIQUE PARA EDITAR O ESTILO DO SUBTÍTULO MESTRE</a:t>
            </a:r>
          </a:p>
        </p:txBody>
      </p:sp>
      <p:sp>
        <p:nvSpPr>
          <p:cNvPr id="24" name="Espaço Reservado para Conteúdo 2">
            <a:extLst>
              <a:ext uri="{FF2B5EF4-FFF2-40B4-BE49-F238E27FC236}">
                <a16:creationId xmlns:a16="http://schemas.microsoft.com/office/drawing/2014/main" id="{73AFA26A-367B-C958-6FDA-30DC18B38549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617226" y="4066126"/>
            <a:ext cx="2944737" cy="2284667"/>
          </a:xfrm>
        </p:spPr>
        <p:txBody>
          <a:bodyPr tIns="0" bIns="0" rtlCol="0"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pt-BR" noProof="0"/>
              <a:t>Clicar para 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E993317-B15E-4278-C4C8-D2C8F54AED79}"/>
              </a:ext>
            </a:extLst>
          </p:cNvPr>
          <p:cNvSpPr/>
          <p:nvPr userDrawn="1"/>
        </p:nvSpPr>
        <p:spPr>
          <a:xfrm>
            <a:off x="8836567" y="2070777"/>
            <a:ext cx="956930" cy="956930"/>
          </a:xfrm>
          <a:prstGeom prst="ellipse">
            <a:avLst/>
          </a:prstGeom>
          <a:solidFill>
            <a:schemeClr val="accent1">
              <a:alpha val="7449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pt-BR" noProof="0">
              <a:solidFill>
                <a:schemeClr val="accent1"/>
              </a:solidFill>
            </a:endParaRPr>
          </a:p>
        </p:txBody>
      </p:sp>
      <p:sp>
        <p:nvSpPr>
          <p:cNvPr id="25" name="Espaço Reservado para Imagem 13">
            <a:extLst>
              <a:ext uri="{FF2B5EF4-FFF2-40B4-BE49-F238E27FC236}">
                <a16:creationId xmlns:a16="http://schemas.microsoft.com/office/drawing/2014/main" id="{320E0A84-9337-4401-9D13-157978C60776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8333421" y="2004710"/>
            <a:ext cx="1159161" cy="1036101"/>
          </a:xfrm>
          <a:noFill/>
        </p:spPr>
        <p:txBody>
          <a:bodyPr rtlCol="0" anchor="ctr">
            <a:noAutofit/>
          </a:bodyPr>
          <a:lstStyle>
            <a:lvl1pPr algn="ctr">
              <a:defRPr sz="1600"/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32" name="Espaço Reservado para Texto 28">
            <a:extLst>
              <a:ext uri="{FF2B5EF4-FFF2-40B4-BE49-F238E27FC236}">
                <a16:creationId xmlns:a16="http://schemas.microsoft.com/office/drawing/2014/main" id="{AC8F3009-6B00-DF9F-8517-05A82655663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403008" y="3029583"/>
            <a:ext cx="2940864" cy="988902"/>
          </a:xfrm>
        </p:spPr>
        <p:txBody>
          <a:bodyPr lIns="0" tIns="0" rIns="0" bIns="0" rtlCol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pPr rtl="0"/>
            <a:r>
              <a:rPr lang="pt-BR" noProof="0"/>
              <a:t>CLIQUE PARA EDITAR O ESTILO DO SUBTÍTULO MESTRE</a:t>
            </a:r>
          </a:p>
        </p:txBody>
      </p:sp>
      <p:sp>
        <p:nvSpPr>
          <p:cNvPr id="23" name="Espaço Reservado para Conteúdo 2">
            <a:extLst>
              <a:ext uri="{FF2B5EF4-FFF2-40B4-BE49-F238E27FC236}">
                <a16:creationId xmlns:a16="http://schemas.microsoft.com/office/drawing/2014/main" id="{B51E11FB-D524-5781-B4B3-F6E5484F19F3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8398539" y="4031589"/>
            <a:ext cx="2944737" cy="2284667"/>
          </a:xfrm>
        </p:spPr>
        <p:txBody>
          <a:bodyPr tIns="0" bIns="0" rtlCol="0"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pt-BR" noProof="0"/>
              <a:t>Clicar para 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224EC2A-ED2E-9A01-2BC6-6A664000EF4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660419" y="92557"/>
            <a:ext cx="1138044" cy="336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1659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ado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preencoded.png">
            <a:extLst>
              <a:ext uri="{FF2B5EF4-FFF2-40B4-BE49-F238E27FC236}">
                <a16:creationId xmlns:a16="http://schemas.microsoft.com/office/drawing/2014/main" id="{8A577D56-D744-649B-F476-82D3379D44C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ítulo 21">
            <a:extLst>
              <a:ext uri="{FF2B5EF4-FFF2-40B4-BE49-F238E27FC236}">
                <a16:creationId xmlns:a16="http://schemas.microsoft.com/office/drawing/2014/main" id="{592F592C-CC3F-8FC0-DAF8-24019474CA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384" y="884982"/>
            <a:ext cx="5744335" cy="979204"/>
          </a:xfrm>
        </p:spPr>
        <p:txBody>
          <a:bodyPr lIns="0" tIns="0" rIns="0" bIns="0" rtlCol="0" anchor="t">
            <a:noAutofit/>
          </a:bodyPr>
          <a:lstStyle>
            <a:lvl1pPr>
              <a:defRPr sz="3600" baseline="0">
                <a:latin typeface="+mj-lt"/>
              </a:defRPr>
            </a:lvl1pPr>
          </a:lstStyle>
          <a:p>
            <a:pPr rtl="0"/>
            <a:r>
              <a:rPr lang="pt-BR" noProof="0"/>
              <a:t>CLIQUE PARA EDITAR O TÍTULO MESTRE</a:t>
            </a:r>
          </a:p>
        </p:txBody>
      </p:sp>
      <p:sp>
        <p:nvSpPr>
          <p:cNvPr id="13" name="Espaço Reservado para Texto 2">
            <a:extLst>
              <a:ext uri="{FF2B5EF4-FFF2-40B4-BE49-F238E27FC236}">
                <a16:creationId xmlns:a16="http://schemas.microsoft.com/office/drawing/2014/main" id="{ED5AF112-F5BD-9AA8-0E64-A6972333DDB1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55915" y="2046038"/>
            <a:ext cx="4831207" cy="3568139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9" name="Espaço Reservado para Imagem 8">
            <a:extLst>
              <a:ext uri="{FF2B5EF4-FFF2-40B4-BE49-F238E27FC236}">
                <a16:creationId xmlns:a16="http://schemas.microsoft.com/office/drawing/2014/main" id="{DD9A5508-A146-4C36-FF14-5B78325C526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868966" y="1112838"/>
            <a:ext cx="3475649" cy="4975225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/>
          <a:lstStyle>
            <a:lvl1pPr algn="ctr">
              <a:defRPr/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14" name="Espaço Reservado para Texto 10">
            <a:extLst>
              <a:ext uri="{FF2B5EF4-FFF2-40B4-BE49-F238E27FC236}">
                <a16:creationId xmlns:a16="http://schemas.microsoft.com/office/drawing/2014/main" id="{104F5115-4987-5C8E-E191-E06A29A553D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010733" y="2803273"/>
            <a:ext cx="2121408" cy="2121408"/>
          </a:xfrm>
          <a:prstGeom prst="ellipse">
            <a:avLst/>
          </a:prstGeom>
          <a:solidFill>
            <a:schemeClr val="accent1">
              <a:alpha val="72000"/>
            </a:schemeClr>
          </a:solidFill>
        </p:spPr>
        <p:txBody>
          <a:bodyPr rtlCol="0"/>
          <a:lstStyle>
            <a:lvl1pPr>
              <a:defRPr sz="30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15" name="Espaço Reservado para Texto 10">
            <a:extLst>
              <a:ext uri="{FF2B5EF4-FFF2-40B4-BE49-F238E27FC236}">
                <a16:creationId xmlns:a16="http://schemas.microsoft.com/office/drawing/2014/main" id="{1EA969D2-43E7-374C-2BD3-3ED94ADEAE9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258537" y="4711495"/>
            <a:ext cx="192024" cy="1033272"/>
          </a:xfrm>
          <a:prstGeom prst="rect">
            <a:avLst/>
          </a:prstGeom>
          <a:solidFill>
            <a:schemeClr val="accent1">
              <a:alpha val="83000"/>
            </a:schemeClr>
          </a:solidFill>
        </p:spPr>
        <p:txBody>
          <a:bodyPr rtlCol="0"/>
          <a:lstStyle>
            <a:lvl1pPr>
              <a:defRPr sz="30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DE4D93AD-FE30-813A-CAA1-DE3A80AB7B8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660419" y="92557"/>
            <a:ext cx="1138044" cy="336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5795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ado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preencoded.png">
            <a:extLst>
              <a:ext uri="{FF2B5EF4-FFF2-40B4-BE49-F238E27FC236}">
                <a16:creationId xmlns:a16="http://schemas.microsoft.com/office/drawing/2014/main" id="{819AC591-CA7C-6417-93DA-6D23091F3A6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1A36714-0A6D-7D0D-3336-B8081C409B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7196" y="2188196"/>
            <a:ext cx="5985159" cy="1594507"/>
          </a:xfrm>
        </p:spPr>
        <p:txBody>
          <a:bodyPr lIns="0" tIns="0" rIns="0" bIns="0" rtlCol="0" anchor="b">
            <a:noAutofit/>
          </a:bodyPr>
          <a:lstStyle>
            <a:lvl1pPr>
              <a:defRPr sz="3600" b="1" i="0" baseline="0">
                <a:solidFill>
                  <a:schemeClr val="tx1"/>
                </a:solidFill>
                <a:latin typeface="+mj-lt"/>
                <a:cs typeface="Arial Black" panose="020B0604020202020204" pitchFamily="34" charset="0"/>
              </a:defRPr>
            </a:lvl1pPr>
          </a:lstStyle>
          <a:p>
            <a:pPr rtl="0"/>
            <a:r>
              <a:rPr lang="pt-BR" noProof="0"/>
              <a:t>CLIQUE PARA EDITAR O ESTILO DO TÍTULO PRINCIPAL</a:t>
            </a:r>
          </a:p>
        </p:txBody>
      </p:sp>
      <p:sp>
        <p:nvSpPr>
          <p:cNvPr id="11" name="Espaço Reservado para Texto 2">
            <a:extLst>
              <a:ext uri="{FF2B5EF4-FFF2-40B4-BE49-F238E27FC236}">
                <a16:creationId xmlns:a16="http://schemas.microsoft.com/office/drawing/2014/main" id="{CFA9DBC5-E4A8-5230-9CE1-90284986949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907196" y="3790988"/>
            <a:ext cx="5444517" cy="1731890"/>
          </a:xfrm>
        </p:spPr>
        <p:txBody>
          <a:bodyPr lIns="0" tIns="0" rIns="0" bIns="0" rtlCol="0" anchor="t">
            <a:noAutofit/>
          </a:bodyPr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64711FB-F30E-7024-E753-28654CD0E79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660419" y="92557"/>
            <a:ext cx="1138044" cy="336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2034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26ECEA6B-C4B3-AD25-BBBC-142B6454B99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46ECC3E-2B40-FB56-24A5-D496FBEFE55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660419" y="92557"/>
            <a:ext cx="1138044" cy="336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6190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preencoded.png">
            <a:extLst>
              <a:ext uri="{FF2B5EF4-FFF2-40B4-BE49-F238E27FC236}">
                <a16:creationId xmlns:a16="http://schemas.microsoft.com/office/drawing/2014/main" id="{63BECBCC-A42A-E5D0-8A9C-767BA8D43FB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chemeClr val="tx1"/>
                </a:solidFill>
                <a:latin typeface="Century Gothic"/>
                <a:cs typeface="Century Gothic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8/7/2025</a:t>
            </a:fld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919147E8-3D16-21EC-A2B1-3D23ECFFC10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660419" y="92557"/>
            <a:ext cx="1138044" cy="336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6509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0" descr="preencoded.png">
            <a:extLst>
              <a:ext uri="{FF2B5EF4-FFF2-40B4-BE49-F238E27FC236}">
                <a16:creationId xmlns:a16="http://schemas.microsoft.com/office/drawing/2014/main" id="{D47F9CCB-3D77-E60C-0DFA-64FEB78D277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35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  <p:pic>
        <p:nvPicPr>
          <p:cNvPr id="4" name="Imagem 4">
            <a:extLst>
              <a:ext uri="{FF2B5EF4-FFF2-40B4-BE49-F238E27FC236}">
                <a16:creationId xmlns:a16="http://schemas.microsoft.com/office/drawing/2014/main" id="{4A0D2784-8BA0-70F8-B463-27644290D62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692316" y="92557"/>
            <a:ext cx="1138044" cy="336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10225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1_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0" descr="preencoded.png">
            <a:extLst>
              <a:ext uri="{FF2B5EF4-FFF2-40B4-BE49-F238E27FC236}">
                <a16:creationId xmlns:a16="http://schemas.microsoft.com/office/drawing/2014/main" id="{F0633CF6-F5B4-772B-1392-A6959539958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1F81C4C-1BCB-E12F-2DD9-D8999D411EC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692316" y="92557"/>
            <a:ext cx="1138044" cy="336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65187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preencoded.png">
            <a:extLst>
              <a:ext uri="{FF2B5EF4-FFF2-40B4-BE49-F238E27FC236}">
                <a16:creationId xmlns:a16="http://schemas.microsoft.com/office/drawing/2014/main" id="{2BEF25B8-7748-C717-63CB-A2FFECB9D51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Imagem 7">
            <a:extLst>
              <a:ext uri="{FF2B5EF4-FFF2-40B4-BE49-F238E27FC236}">
                <a16:creationId xmlns:a16="http://schemas.microsoft.com/office/drawing/2014/main" id="{4FD89587-0A25-6F33-2DEB-E125FB6491D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29172" y="177232"/>
            <a:ext cx="1874993" cy="554288"/>
          </a:xfrm>
          <a:prstGeom prst="rect">
            <a:avLst/>
          </a:prstGeom>
        </p:spPr>
      </p:pic>
      <p:sp>
        <p:nvSpPr>
          <p:cNvPr id="4" name="CaixaDeTexto 5">
            <a:extLst>
              <a:ext uri="{FF2B5EF4-FFF2-40B4-BE49-F238E27FC236}">
                <a16:creationId xmlns:a16="http://schemas.microsoft.com/office/drawing/2014/main" id="{CF04AA3C-316F-BBA6-0E55-066648376C15}"/>
              </a:ext>
            </a:extLst>
          </p:cNvPr>
          <p:cNvSpPr txBox="1"/>
          <p:nvPr userDrawn="1"/>
        </p:nvSpPr>
        <p:spPr>
          <a:xfrm>
            <a:off x="2641600" y="6526881"/>
            <a:ext cx="955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1200" i="1" dirty="0"/>
              <a:t>@techsus - privado e confidencial – publicação não autorizada </a:t>
            </a:r>
          </a:p>
        </p:txBody>
      </p:sp>
    </p:spTree>
    <p:extLst>
      <p:ext uri="{BB962C8B-B14F-4D97-AF65-F5344CB8AC3E}">
        <p14:creationId xmlns:p14="http://schemas.microsoft.com/office/powerpoint/2010/main" val="4453462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96222" y="654637"/>
            <a:ext cx="4834517" cy="2774361"/>
          </a:xfrm>
        </p:spPr>
        <p:txBody>
          <a:bodyPr lIns="0" tIns="0" rIns="0" bIns="0" rtlCol="0" anchor="b">
            <a:noAutofit/>
          </a:bodyPr>
          <a:lstStyle>
            <a:lvl1pPr>
              <a:defRPr sz="3600" cap="all" baseline="0"/>
            </a:lvl1pPr>
          </a:lstStyle>
          <a:p>
            <a:pPr rtl="0"/>
            <a:r>
              <a:rPr lang="pt-BR" noProof="0"/>
              <a:t>CLIQUE PARA EDITAR O ESTILO DO TÍTULO PRINCIPAL</a:t>
            </a:r>
          </a:p>
        </p:txBody>
      </p:sp>
      <p:sp>
        <p:nvSpPr>
          <p:cNvPr id="5" name="Espaço Reservado para Imagem 4">
            <a:extLst>
              <a:ext uri="{FF2B5EF4-FFF2-40B4-BE49-F238E27FC236}">
                <a16:creationId xmlns:a16="http://schemas.microsoft.com/office/drawing/2014/main" id="{346650F3-FE62-E3A1-C1F7-6A7E767D004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95412" y="653461"/>
            <a:ext cx="4597556" cy="5549900"/>
          </a:xfrm>
        </p:spPr>
        <p:txBody>
          <a:bodyPr rtlCol="0"/>
          <a:lstStyle/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696221" y="3429000"/>
            <a:ext cx="4834517" cy="2774361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2000" cap="all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pt-BR" noProof="0"/>
              <a:t>CLIQUE PARA EDITAR OS ESTILOS DE TEXTO MESTRE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C96B43A9-521F-D3A3-77C2-CDC153FF357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660419" y="92557"/>
            <a:ext cx="1138044" cy="33643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D7B2F4A7-5199-522F-7D4E-D97B999C47C3}"/>
              </a:ext>
            </a:extLst>
          </p:cNvPr>
          <p:cNvSpPr/>
          <p:nvPr userDrawn="1"/>
        </p:nvSpPr>
        <p:spPr>
          <a:xfrm rot="5400000" flipH="1" flipV="1">
            <a:off x="8570975" y="3236976"/>
            <a:ext cx="6858000" cy="3840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782271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ítulo 21">
            <a:extLst>
              <a:ext uri="{FF2B5EF4-FFF2-40B4-BE49-F238E27FC236}">
                <a16:creationId xmlns:a16="http://schemas.microsoft.com/office/drawing/2014/main" id="{993F1580-C478-6F3E-90EC-651483EF7B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384" y="884981"/>
            <a:ext cx="10506416" cy="1128519"/>
          </a:xfrm>
        </p:spPr>
        <p:txBody>
          <a:bodyPr lIns="0" tIns="0" rIns="0" bIns="0" rtlCol="0" anchor="t">
            <a:noAutofit/>
          </a:bodyPr>
          <a:lstStyle>
            <a:lvl1pPr>
              <a:defRPr sz="3600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pt-BR" noProof="0"/>
              <a:t>CLIQUE PARA EDITAR O ESTILO DO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978650" y="2087562"/>
            <a:ext cx="4375150" cy="3891067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3B9AF73E-2073-4126-3024-8FBCD3F12EA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660419" y="92557"/>
            <a:ext cx="1138044" cy="336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635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Imagem 36" descr="Uma imagem contendo acessório&#10;&#10;Descrição gerada automaticamente">
            <a:extLst>
              <a:ext uri="{FF2B5EF4-FFF2-40B4-BE49-F238E27FC236}">
                <a16:creationId xmlns:a16="http://schemas.microsoft.com/office/drawing/2014/main" id="{C36ADBF6-BB82-4096-70C0-7517A47A412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r="21975" b="1533"/>
          <a:stretch>
            <a:fillRect/>
          </a:stretch>
        </p:blipFill>
        <p:spPr>
          <a:xfrm rot="8325578">
            <a:off x="-1775001" y="-1607470"/>
            <a:ext cx="10567962" cy="8905077"/>
          </a:xfrm>
          <a:custGeom>
            <a:avLst/>
            <a:gdLst>
              <a:gd name="connsiteX0" fmla="*/ 6047036 w 10567962"/>
              <a:gd name="connsiteY0" fmla="*/ 8905077 h 8905077"/>
              <a:gd name="connsiteX1" fmla="*/ 0 w 10567962"/>
              <a:gd name="connsiteY1" fmla="*/ 3603767 h 8905077"/>
              <a:gd name="connsiteX2" fmla="*/ 0 w 10567962"/>
              <a:gd name="connsiteY2" fmla="*/ 0 h 8905077"/>
              <a:gd name="connsiteX3" fmla="*/ 6292508 w 10567962"/>
              <a:gd name="connsiteY3" fmla="*/ 0 h 8905077"/>
              <a:gd name="connsiteX4" fmla="*/ 10567962 w 10567962"/>
              <a:gd name="connsiteY4" fmla="*/ 3748201 h 8905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567962" h="8905077">
                <a:moveTo>
                  <a:pt x="6047036" y="8905077"/>
                </a:moveTo>
                <a:lnTo>
                  <a:pt x="0" y="3603767"/>
                </a:lnTo>
                <a:lnTo>
                  <a:pt x="0" y="0"/>
                </a:lnTo>
                <a:lnTo>
                  <a:pt x="6292508" y="0"/>
                </a:lnTo>
                <a:lnTo>
                  <a:pt x="10567962" y="3748201"/>
                </a:lnTo>
                <a:close/>
              </a:path>
            </a:pathLst>
          </a:custGeom>
        </p:spPr>
      </p:pic>
      <p:sp>
        <p:nvSpPr>
          <p:cNvPr id="14" name="Forma Livre 13">
            <a:extLst>
              <a:ext uri="{FF2B5EF4-FFF2-40B4-BE49-F238E27FC236}">
                <a16:creationId xmlns:a16="http://schemas.microsoft.com/office/drawing/2014/main" id="{FA127B08-9EC5-3FDF-B7CC-DF3587255E18}"/>
              </a:ext>
            </a:extLst>
          </p:cNvPr>
          <p:cNvSpPr/>
          <p:nvPr userDrawn="1"/>
        </p:nvSpPr>
        <p:spPr>
          <a:xfrm>
            <a:off x="925160" y="4144752"/>
            <a:ext cx="4788322" cy="2713249"/>
          </a:xfrm>
          <a:custGeom>
            <a:avLst/>
            <a:gdLst>
              <a:gd name="connsiteX0" fmla="*/ 2394161 w 4788322"/>
              <a:gd name="connsiteY0" fmla="*/ 0 h 2713249"/>
              <a:gd name="connsiteX1" fmla="*/ 4788322 w 4788322"/>
              <a:gd name="connsiteY1" fmla="*/ 2394161 h 2713249"/>
              <a:gd name="connsiteX2" fmla="*/ 4775962 w 4788322"/>
              <a:gd name="connsiteY2" fmla="*/ 2638950 h 2713249"/>
              <a:gd name="connsiteX3" fmla="*/ 4764622 w 4788322"/>
              <a:gd name="connsiteY3" fmla="*/ 2713249 h 2713249"/>
              <a:gd name="connsiteX4" fmla="*/ 23700 w 4788322"/>
              <a:gd name="connsiteY4" fmla="*/ 2713249 h 2713249"/>
              <a:gd name="connsiteX5" fmla="*/ 12361 w 4788322"/>
              <a:gd name="connsiteY5" fmla="*/ 2638950 h 2713249"/>
              <a:gd name="connsiteX6" fmla="*/ 0 w 4788322"/>
              <a:gd name="connsiteY6" fmla="*/ 2394161 h 2713249"/>
              <a:gd name="connsiteX7" fmla="*/ 2394161 w 4788322"/>
              <a:gd name="connsiteY7" fmla="*/ 0 h 2713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88322" h="2713249">
                <a:moveTo>
                  <a:pt x="2394161" y="0"/>
                </a:moveTo>
                <a:cubicBezTo>
                  <a:pt x="3716420" y="0"/>
                  <a:pt x="4788322" y="1071902"/>
                  <a:pt x="4788322" y="2394161"/>
                </a:cubicBezTo>
                <a:cubicBezTo>
                  <a:pt x="4788322" y="2476803"/>
                  <a:pt x="4784135" y="2558466"/>
                  <a:pt x="4775962" y="2638950"/>
                </a:cubicBezTo>
                <a:lnTo>
                  <a:pt x="4764622" y="2713249"/>
                </a:lnTo>
                <a:lnTo>
                  <a:pt x="23700" y="2713249"/>
                </a:lnTo>
                <a:lnTo>
                  <a:pt x="12361" y="2638950"/>
                </a:lnTo>
                <a:cubicBezTo>
                  <a:pt x="4187" y="2558466"/>
                  <a:pt x="0" y="2476803"/>
                  <a:pt x="0" y="2394161"/>
                </a:cubicBezTo>
                <a:cubicBezTo>
                  <a:pt x="0" y="1071902"/>
                  <a:pt x="1071902" y="0"/>
                  <a:pt x="2394161" y="0"/>
                </a:cubicBezTo>
                <a:close/>
              </a:path>
            </a:pathLst>
          </a:custGeom>
          <a:solidFill>
            <a:schemeClr val="accent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pt-BR" noProof="0">
              <a:solidFill>
                <a:schemeClr val="accent1"/>
              </a:solidFill>
            </a:endParaRP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0651D38D-DD64-4914-C669-30AA47A5AF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13445" y="2043946"/>
            <a:ext cx="6034216" cy="1439604"/>
          </a:xfrm>
        </p:spPr>
        <p:txBody>
          <a:bodyPr lIns="0" tIns="0" rIns="0" bIns="0" rtlCol="0" anchor="b">
            <a:noAutofit/>
          </a:bodyPr>
          <a:lstStyle>
            <a:lvl1pPr>
              <a:defRPr sz="3600" cap="all" baseline="0"/>
            </a:lvl1pPr>
          </a:lstStyle>
          <a:p>
            <a:pPr rtl="0"/>
            <a:r>
              <a:rPr lang="pt-BR" noProof="0"/>
              <a:t>CLIQUE PARA EDITAR O ESTILO DO TÍTULO MESTRE</a:t>
            </a:r>
          </a:p>
        </p:txBody>
      </p:sp>
      <p:sp>
        <p:nvSpPr>
          <p:cNvPr id="12" name="Subtítulo 2">
            <a:extLst>
              <a:ext uri="{FF2B5EF4-FFF2-40B4-BE49-F238E27FC236}">
                <a16:creationId xmlns:a16="http://schemas.microsoft.com/office/drawing/2014/main" id="{5A8DA7F4-A65E-7F16-9966-719CC1CE28D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413445" y="3469262"/>
            <a:ext cx="6034216" cy="1085641"/>
          </a:xfrm>
        </p:spPr>
        <p:txBody>
          <a:bodyPr lIns="0" tIns="0" rIns="0" bIns="0" rtlCol="0">
            <a:noAutofit/>
          </a:bodyPr>
          <a:lstStyle>
            <a:lvl1pPr marL="0" indent="0" algn="l">
              <a:buNone/>
              <a:defRPr sz="2000" cap="all" spc="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 noProof="0"/>
              <a:t>CLIQUE PARA EDITAR O ESTILO DO SUBTÍTULO MESTRE</a:t>
            </a:r>
          </a:p>
        </p:txBody>
      </p:sp>
    </p:spTree>
    <p:extLst>
      <p:ext uri="{BB962C8B-B14F-4D97-AF65-F5344CB8AC3E}">
        <p14:creationId xmlns:p14="http://schemas.microsoft.com/office/powerpoint/2010/main" val="30778063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i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6250F21D-F2DD-7321-0EAB-DA9F671A25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rtlCol="0" anchor="ctr">
            <a:noAutofit/>
          </a:bodyPr>
          <a:lstStyle>
            <a:lvl1pPr algn="ctr">
              <a:defRPr sz="3600" baseline="0"/>
            </a:lvl1pPr>
          </a:lstStyle>
          <a:p>
            <a:pPr rtl="0"/>
            <a:r>
              <a:rPr lang="pt-BR" noProof="0"/>
              <a:t>CLIQUE PARA EDITAR O TÍTULO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50168" y="1828800"/>
            <a:ext cx="10126362" cy="4351338"/>
          </a:xfrm>
        </p:spPr>
        <p:txBody>
          <a:bodyPr lIns="0" tIns="0" rIns="0" bIns="0" rtlCol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18D11044-9323-0911-31FB-734CAC6826D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660419" y="92557"/>
            <a:ext cx="1138044" cy="336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6943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oi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2F7D74-558F-4816-9367-4004FFA2B6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6879" y="884902"/>
            <a:ext cx="4567228" cy="1877976"/>
          </a:xfrm>
        </p:spPr>
        <p:txBody>
          <a:bodyPr lIns="0" tIns="0" rIns="0" bIns="0" rtlCol="0">
            <a:noAutofit/>
          </a:bodyPr>
          <a:lstStyle>
            <a:lvl1pPr>
              <a:defRPr sz="3600" baseline="0"/>
            </a:lvl1pPr>
          </a:lstStyle>
          <a:p>
            <a:pPr rtl="0"/>
            <a:r>
              <a:rPr lang="pt-BR" noProof="0"/>
              <a:t>CLIQUE PARA EDITAR O ESTILO DO TÍTULO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5572125" y="409576"/>
            <a:ext cx="5789913" cy="6067424"/>
          </a:xfrm>
        </p:spPr>
        <p:txBody>
          <a:bodyPr lIns="0" tIns="0" rIns="0" bIns="0" rtlCol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6" name="Forma Livre 5" descr="Homem olhando para arranha-céus">
            <a:extLst>
              <a:ext uri="{FF2B5EF4-FFF2-40B4-BE49-F238E27FC236}">
                <a16:creationId xmlns:a16="http://schemas.microsoft.com/office/drawing/2014/main" id="{7BCB4311-6C5C-4FCF-5824-E1C8254AC360}"/>
              </a:ext>
            </a:extLst>
          </p:cNvPr>
          <p:cNvSpPr/>
          <p:nvPr userDrawn="1"/>
        </p:nvSpPr>
        <p:spPr>
          <a:xfrm rot="2329651">
            <a:off x="-532604" y="2895950"/>
            <a:ext cx="5658498" cy="5088743"/>
          </a:xfrm>
          <a:custGeom>
            <a:avLst/>
            <a:gdLst>
              <a:gd name="connsiteX0" fmla="*/ 1041364 w 5658498"/>
              <a:gd name="connsiteY0" fmla="*/ 660618 h 5088743"/>
              <a:gd name="connsiteX1" fmla="*/ 2881574 w 5658498"/>
              <a:gd name="connsiteY1" fmla="*/ 0 h 5088743"/>
              <a:gd name="connsiteX2" fmla="*/ 5644500 w 5658498"/>
              <a:gd name="connsiteY2" fmla="*/ 2032703 h 5088743"/>
              <a:gd name="connsiteX3" fmla="*/ 5658498 w 5658498"/>
              <a:gd name="connsiteY3" fmla="*/ 2087143 h 5088743"/>
              <a:gd name="connsiteX4" fmla="*/ 1928931 w 5658498"/>
              <a:gd name="connsiteY4" fmla="*/ 5088743 h 5088743"/>
              <a:gd name="connsiteX5" fmla="*/ 0 w 5658498"/>
              <a:gd name="connsiteY5" fmla="*/ 2691993 h 5088743"/>
              <a:gd name="connsiteX6" fmla="*/ 7450 w 5658498"/>
              <a:gd name="connsiteY6" fmla="*/ 2560795 h 5088743"/>
              <a:gd name="connsiteX7" fmla="*/ 1041364 w 5658498"/>
              <a:gd name="connsiteY7" fmla="*/ 660618 h 5088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58498" h="5088743">
                <a:moveTo>
                  <a:pt x="1041364" y="660618"/>
                </a:moveTo>
                <a:cubicBezTo>
                  <a:pt x="1541443" y="247916"/>
                  <a:pt x="2182557" y="0"/>
                  <a:pt x="2881574" y="0"/>
                </a:cubicBezTo>
                <a:cubicBezTo>
                  <a:pt x="4179749" y="0"/>
                  <a:pt x="5278215" y="855058"/>
                  <a:pt x="5644500" y="2032703"/>
                </a:cubicBezTo>
                <a:lnTo>
                  <a:pt x="5658498" y="2087143"/>
                </a:lnTo>
                <a:lnTo>
                  <a:pt x="1928931" y="5088743"/>
                </a:lnTo>
                <a:lnTo>
                  <a:pt x="0" y="2691993"/>
                </a:lnTo>
                <a:lnTo>
                  <a:pt x="7450" y="2560795"/>
                </a:lnTo>
                <a:cubicBezTo>
                  <a:pt x="94683" y="1797754"/>
                  <a:pt x="478776" y="1124908"/>
                  <a:pt x="1041364" y="660618"/>
                </a:cubicBezTo>
                <a:close/>
              </a:path>
            </a:pathLst>
          </a:custGeom>
          <a:blipFill dpi="0"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  <a14:imgEffect>
                        <a14:brightnessContrast bright="8000" contrast="-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pt-BR" noProof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B5704EA-7A65-5CC2-D428-F28396B06208}"/>
              </a:ext>
            </a:extLst>
          </p:cNvPr>
          <p:cNvSpPr/>
          <p:nvPr userDrawn="1"/>
        </p:nvSpPr>
        <p:spPr>
          <a:xfrm>
            <a:off x="356461" y="2238899"/>
            <a:ext cx="1411557" cy="1411557"/>
          </a:xfrm>
          <a:prstGeom prst="ellipse">
            <a:avLst/>
          </a:prstGeom>
          <a:solidFill>
            <a:schemeClr val="accent1">
              <a:alpha val="7607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238A3896-9F83-6718-9F73-8154D00A0B2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660419" y="92557"/>
            <a:ext cx="1138044" cy="336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2317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73DC3A9-D4E6-42CF-91A8-F267C7C66CC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49880" y="1781357"/>
            <a:ext cx="5157787" cy="823912"/>
          </a:xfrm>
        </p:spPr>
        <p:txBody>
          <a:bodyPr lIns="0" tIns="0" rIns="0" bIns="0" rtlCol="0" anchor="b">
            <a:noAutofit/>
          </a:bodyPr>
          <a:lstStyle>
            <a:lvl1pPr marL="0" indent="0">
              <a:buNone/>
              <a:defRPr sz="24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49880" y="2605269"/>
            <a:ext cx="5157787" cy="3684588"/>
          </a:xfrm>
        </p:spPr>
        <p:txBody>
          <a:bodyPr lIns="0" tIns="0" rIns="0" bIns="0" rtlCol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100C9C6-BD61-4D2C-9146-FB785BAE4FF3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82292" y="1781357"/>
            <a:ext cx="5183188" cy="823912"/>
          </a:xfrm>
        </p:spPr>
        <p:txBody>
          <a:bodyPr lIns="0" tIns="0" rIns="0" bIns="0" rtlCol="0" anchor="b">
            <a:noAutofit/>
          </a:bodyPr>
          <a:lstStyle>
            <a:lvl1pPr marL="0" indent="0">
              <a:buNone/>
              <a:defRPr sz="24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E2E342EE-68BB-484D-98C3-48A7847549D4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182292" y="2605269"/>
            <a:ext cx="5183188" cy="3684588"/>
          </a:xfrm>
        </p:spPr>
        <p:txBody>
          <a:bodyPr lIns="0" tIns="0" rIns="0" bIns="0" rtlCol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2EEB52FD-12DF-7F90-E06C-0C83CEB26F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rtlCol="0" anchor="ctr">
            <a:noAutofit/>
          </a:bodyPr>
          <a:lstStyle>
            <a:lvl1pPr algn="ctr">
              <a:defRPr sz="3600" baseline="0"/>
            </a:lvl1pPr>
          </a:lstStyle>
          <a:p>
            <a:pPr rtl="0"/>
            <a:r>
              <a:rPr lang="pt-BR" noProof="0"/>
              <a:t>CLIQUE PARA EDITAR O TÍTULO MESTRE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E95923D4-2A9E-AE4C-4D46-4E3FD29A4A5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660419" y="92557"/>
            <a:ext cx="1138044" cy="336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4600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0" descr="preencoded.png">
            <a:extLst>
              <a:ext uri="{FF2B5EF4-FFF2-40B4-BE49-F238E27FC236}">
                <a16:creationId xmlns:a16="http://schemas.microsoft.com/office/drawing/2014/main" id="{761A5E69-8377-2AA8-143C-0F5E708161B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Forma Livre 10">
            <a:extLst>
              <a:ext uri="{FF2B5EF4-FFF2-40B4-BE49-F238E27FC236}">
                <a16:creationId xmlns:a16="http://schemas.microsoft.com/office/drawing/2014/main" id="{AB86DE8E-78DF-CA66-5AED-C7FF0CCF03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817383" y="4010866"/>
            <a:ext cx="5056094" cy="2847135"/>
          </a:xfrm>
          <a:custGeom>
            <a:avLst/>
            <a:gdLst>
              <a:gd name="connsiteX0" fmla="*/ 2528047 w 5056094"/>
              <a:gd name="connsiteY0" fmla="*/ 0 h 2847135"/>
              <a:gd name="connsiteX1" fmla="*/ 5056094 w 5056094"/>
              <a:gd name="connsiteY1" fmla="*/ 2528047 h 2847135"/>
              <a:gd name="connsiteX2" fmla="*/ 5043042 w 5056094"/>
              <a:gd name="connsiteY2" fmla="*/ 2786525 h 2847135"/>
              <a:gd name="connsiteX3" fmla="*/ 5033792 w 5056094"/>
              <a:gd name="connsiteY3" fmla="*/ 2847135 h 2847135"/>
              <a:gd name="connsiteX4" fmla="*/ 22302 w 5056094"/>
              <a:gd name="connsiteY4" fmla="*/ 2847135 h 2847135"/>
              <a:gd name="connsiteX5" fmla="*/ 13052 w 5056094"/>
              <a:gd name="connsiteY5" fmla="*/ 2786525 h 2847135"/>
              <a:gd name="connsiteX6" fmla="*/ 0 w 5056094"/>
              <a:gd name="connsiteY6" fmla="*/ 2528047 h 2847135"/>
              <a:gd name="connsiteX7" fmla="*/ 2528047 w 5056094"/>
              <a:gd name="connsiteY7" fmla="*/ 0 h 2847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56094" h="2847135">
                <a:moveTo>
                  <a:pt x="2528047" y="0"/>
                </a:moveTo>
                <a:cubicBezTo>
                  <a:pt x="3924249" y="0"/>
                  <a:pt x="5056094" y="1131845"/>
                  <a:pt x="5056094" y="2528047"/>
                </a:cubicBezTo>
                <a:cubicBezTo>
                  <a:pt x="5056094" y="2615310"/>
                  <a:pt x="5051673" y="2701540"/>
                  <a:pt x="5043042" y="2786525"/>
                </a:cubicBezTo>
                <a:lnTo>
                  <a:pt x="5033792" y="2847135"/>
                </a:lnTo>
                <a:lnTo>
                  <a:pt x="22302" y="2847135"/>
                </a:lnTo>
                <a:lnTo>
                  <a:pt x="13052" y="2786525"/>
                </a:lnTo>
                <a:cubicBezTo>
                  <a:pt x="4422" y="2701540"/>
                  <a:pt x="0" y="2615310"/>
                  <a:pt x="0" y="2528047"/>
                </a:cubicBezTo>
                <a:cubicBezTo>
                  <a:pt x="0" y="1131845"/>
                  <a:pt x="1131845" y="0"/>
                  <a:pt x="2528047" y="0"/>
                </a:cubicBezTo>
                <a:close/>
              </a:path>
            </a:pathLst>
          </a:custGeom>
          <a:solidFill>
            <a:schemeClr val="accent1">
              <a:alpha val="8969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pt-BR" noProof="0">
              <a:solidFill>
                <a:schemeClr val="accent1"/>
              </a:solidFill>
            </a:endParaRPr>
          </a:p>
        </p:txBody>
      </p:sp>
      <p:pic>
        <p:nvPicPr>
          <p:cNvPr id="12" name="Imagem 11" descr="Casa moderna com design cúbico">
            <a:extLst>
              <a:ext uri="{FF2B5EF4-FFF2-40B4-BE49-F238E27FC236}">
                <a16:creationId xmlns:a16="http://schemas.microsoft.com/office/drawing/2014/main" id="{FE966628-FEAF-3BD3-2DC4-23A466ABB93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12000" contrast="-1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b="23487"/>
          <a:stretch/>
        </p:blipFill>
        <p:spPr>
          <a:xfrm>
            <a:off x="2531165" y="2125402"/>
            <a:ext cx="9279835" cy="4732598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28500" y="1155320"/>
            <a:ext cx="8244113" cy="970081"/>
          </a:xfrm>
        </p:spPr>
        <p:txBody>
          <a:bodyPr lIns="0" tIns="0" rIns="0" bIns="0" rtlCol="0" anchor="t">
            <a:noAutofit/>
          </a:bodyPr>
          <a:lstStyle>
            <a:lvl1pPr>
              <a:lnSpc>
                <a:spcPct val="100000"/>
              </a:lnSpc>
              <a:defRPr sz="3000" b="0" i="0" spc="0" baseline="0">
                <a:latin typeface="+mn-lt"/>
              </a:defRPr>
            </a:lvl1pPr>
          </a:lstStyle>
          <a:p>
            <a:pPr rtl="0"/>
            <a:r>
              <a:rPr lang="pt-BR" noProof="0"/>
              <a:t>CLIQUE PARA EDITAR O ESTILO DO TÍTULO MESTRE</a:t>
            </a: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304A311B-BF0E-4ABD-250E-58093E12EC3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28500" y="2229358"/>
            <a:ext cx="7044643" cy="559184"/>
          </a:xfrm>
        </p:spPr>
        <p:txBody>
          <a:bodyPr lIns="0" tIns="0" rIns="0" bIns="0" rtlCol="0">
            <a:noAutofit/>
          </a:bodyPr>
          <a:lstStyle>
            <a:lvl1pPr marL="0" indent="0" algn="l">
              <a:buNone/>
              <a:defRPr sz="1800" b="1" spc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 noProof="0"/>
              <a:t>Clique para editar o estilo de subtítulo mestre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A29B200-2D21-B936-714C-733B4B49AEA0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660419" y="92557"/>
            <a:ext cx="1138044" cy="336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9475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preencoded.png">
            <a:extLst>
              <a:ext uri="{FF2B5EF4-FFF2-40B4-BE49-F238E27FC236}">
                <a16:creationId xmlns:a16="http://schemas.microsoft.com/office/drawing/2014/main" id="{211F0331-1E4B-83A9-3D34-55D87ABE971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ítulo 1">
            <a:extLst>
              <a:ext uri="{FF2B5EF4-FFF2-40B4-BE49-F238E27FC236}">
                <a16:creationId xmlns:a16="http://schemas.microsoft.com/office/drawing/2014/main" id="{4227E488-456A-A645-EEF4-38AAED9C5E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rtlCol="0" anchor="ctr">
            <a:noAutofit/>
          </a:bodyPr>
          <a:lstStyle>
            <a:lvl1pPr algn="ctr">
              <a:defRPr sz="3600" baseline="0"/>
            </a:lvl1pPr>
          </a:lstStyle>
          <a:p>
            <a:pPr rtl="0"/>
            <a:r>
              <a:rPr lang="pt-BR" noProof="0"/>
              <a:t>CLIQUE PARA EDITAR O TÍTULO MESTRE</a:t>
            </a:r>
          </a:p>
        </p:txBody>
      </p:sp>
      <p:sp>
        <p:nvSpPr>
          <p:cNvPr id="6" name="Espaço Reservado para Imagem 23">
            <a:extLst>
              <a:ext uri="{FF2B5EF4-FFF2-40B4-BE49-F238E27FC236}">
                <a16:creationId xmlns:a16="http://schemas.microsoft.com/office/drawing/2014/main" id="{5E48B363-63E8-4F17-842B-53AD935A65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50327" y="1747520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21" name="Espaço Reservado para Texto 20">
            <a:extLst>
              <a:ext uri="{FF2B5EF4-FFF2-40B4-BE49-F238E27FC236}">
                <a16:creationId xmlns:a16="http://schemas.microsoft.com/office/drawing/2014/main" id="{F4825303-FCCD-E705-1213-BF7CF16DF7F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50326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9000"/>
            </a:schemeClr>
          </a:solidFill>
        </p:spPr>
        <p:txBody>
          <a:bodyPr wrap="square" lIns="118872" tIns="36576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Nome</a:t>
            </a:r>
          </a:p>
        </p:txBody>
      </p:sp>
      <p:sp>
        <p:nvSpPr>
          <p:cNvPr id="11" name="Espaço Reservado para Texto 28">
            <a:extLst>
              <a:ext uri="{FF2B5EF4-FFF2-40B4-BE49-F238E27FC236}">
                <a16:creationId xmlns:a16="http://schemas.microsoft.com/office/drawing/2014/main" id="{31AF5791-727B-438A-A7EF-5D132167C89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85524" y="5567730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pt-BR" noProof="0"/>
              <a:t>Título</a:t>
            </a:r>
          </a:p>
        </p:txBody>
      </p:sp>
      <p:sp>
        <p:nvSpPr>
          <p:cNvPr id="25" name="Espaço Reservado para Imagem 23">
            <a:extLst>
              <a:ext uri="{FF2B5EF4-FFF2-40B4-BE49-F238E27FC236}">
                <a16:creationId xmlns:a16="http://schemas.microsoft.com/office/drawing/2014/main" id="{EA9E795C-FED0-FB6B-2D18-0BDABCA2C5B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489968" y="1758108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37" name="Espaço Reservado para Texto 36">
            <a:extLst>
              <a:ext uri="{FF2B5EF4-FFF2-40B4-BE49-F238E27FC236}">
                <a16:creationId xmlns:a16="http://schemas.microsoft.com/office/drawing/2014/main" id="{BF18F814-0B06-5B49-EC7F-2FFDDB498FF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489968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9000"/>
            </a:schemeClr>
          </a:solidFill>
        </p:spPr>
        <p:txBody>
          <a:bodyPr wrap="square" lIns="118872" tIns="36576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Nome</a:t>
            </a:r>
          </a:p>
        </p:txBody>
      </p:sp>
      <p:sp>
        <p:nvSpPr>
          <p:cNvPr id="28" name="Espaço Reservado para Texto 28">
            <a:extLst>
              <a:ext uri="{FF2B5EF4-FFF2-40B4-BE49-F238E27FC236}">
                <a16:creationId xmlns:a16="http://schemas.microsoft.com/office/drawing/2014/main" id="{518B0AC6-8555-9EC9-31D5-2D41E9278A3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631421" y="5584541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pt-BR" noProof="0"/>
              <a:t>Título</a:t>
            </a:r>
          </a:p>
        </p:txBody>
      </p:sp>
      <p:sp>
        <p:nvSpPr>
          <p:cNvPr id="26" name="Espaço Reservado para Imagem 23">
            <a:extLst>
              <a:ext uri="{FF2B5EF4-FFF2-40B4-BE49-F238E27FC236}">
                <a16:creationId xmlns:a16="http://schemas.microsoft.com/office/drawing/2014/main" id="{1026B989-CBAD-BCCA-CE61-AC5ABC3F8752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139567" y="1758108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38" name="Espaço Reservado para Texto 37">
            <a:extLst>
              <a:ext uri="{FF2B5EF4-FFF2-40B4-BE49-F238E27FC236}">
                <a16:creationId xmlns:a16="http://schemas.microsoft.com/office/drawing/2014/main" id="{3A6E4A81-98BC-4A0B-637E-A8A4EF704A2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139567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9000"/>
            </a:schemeClr>
          </a:solidFill>
        </p:spPr>
        <p:txBody>
          <a:bodyPr wrap="square" lIns="118872" tIns="36576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Nome</a:t>
            </a:r>
          </a:p>
        </p:txBody>
      </p:sp>
      <p:sp>
        <p:nvSpPr>
          <p:cNvPr id="34" name="Espaço Reservado para Texto 28">
            <a:extLst>
              <a:ext uri="{FF2B5EF4-FFF2-40B4-BE49-F238E27FC236}">
                <a16:creationId xmlns:a16="http://schemas.microsoft.com/office/drawing/2014/main" id="{671F3A8D-7485-35BA-4D51-752E669CD51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60967" y="5584541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pt-BR" noProof="0"/>
              <a:t>Título</a:t>
            </a:r>
          </a:p>
        </p:txBody>
      </p:sp>
      <p:sp>
        <p:nvSpPr>
          <p:cNvPr id="24" name="Espaço Reservado para Imagem 23">
            <a:extLst>
              <a:ext uri="{FF2B5EF4-FFF2-40B4-BE49-F238E27FC236}">
                <a16:creationId xmlns:a16="http://schemas.microsoft.com/office/drawing/2014/main" id="{EC3EE756-2FF0-64E0-D905-235B8973F7D5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755158" y="1758108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39" name="Espaço Reservado para Texto 38">
            <a:extLst>
              <a:ext uri="{FF2B5EF4-FFF2-40B4-BE49-F238E27FC236}">
                <a16:creationId xmlns:a16="http://schemas.microsoft.com/office/drawing/2014/main" id="{35068E76-B8E5-A95C-FAAC-7F43B2481D1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755158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9000"/>
            </a:schemeClr>
          </a:solidFill>
        </p:spPr>
        <p:txBody>
          <a:bodyPr wrap="square" lIns="118872" tIns="36576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Nome</a:t>
            </a:r>
          </a:p>
        </p:txBody>
      </p:sp>
      <p:sp>
        <p:nvSpPr>
          <p:cNvPr id="36" name="Espaço Reservado para Texto 28">
            <a:extLst>
              <a:ext uri="{FF2B5EF4-FFF2-40B4-BE49-F238E27FC236}">
                <a16:creationId xmlns:a16="http://schemas.microsoft.com/office/drawing/2014/main" id="{5985B1DB-E488-ABA9-E8FB-18D2006DCE0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890513" y="5584541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pt-BR" noProof="0"/>
              <a:t>Título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EF9C524C-114C-57A5-5D58-D59A68C10F1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660419" y="92557"/>
            <a:ext cx="1138044" cy="336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4191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CD688C66-2A77-64CD-38B5-90492185CACE}"/>
              </a:ext>
            </a:extLst>
          </p:cNvPr>
          <p:cNvSpPr/>
          <p:nvPr userDrawn="1"/>
        </p:nvSpPr>
        <p:spPr>
          <a:xfrm rot="5400000" flipH="1" flipV="1">
            <a:off x="8570975" y="3236976"/>
            <a:ext cx="6858000" cy="3840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6438" y="409576"/>
            <a:ext cx="10972800" cy="132556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pPr rtl="0"/>
            <a:r>
              <a:rPr lang="pt-BR" noProof="0"/>
              <a:t>CLIQUE PARA EDITAR O ESTILO DO TÍTULO PRINCIPAL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5644" y="1825625"/>
            <a:ext cx="11098307" cy="435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 rtl="0"/>
            <a:r>
              <a:rPr lang="pt-BR" noProof="0" dirty="0"/>
              <a:t>CLIQUE PARA EDITAR OS ESTILOS DE TEXTO MESTRE</a:t>
            </a:r>
          </a:p>
          <a:p>
            <a:pPr lvl="1" rtl="0"/>
            <a:r>
              <a:rPr lang="pt-BR" noProof="0" dirty="0"/>
              <a:t>SEGUNDO NÍVEL</a:t>
            </a:r>
          </a:p>
          <a:p>
            <a:pPr lvl="2" rtl="0"/>
            <a:r>
              <a:rPr lang="pt-BR" noProof="0" dirty="0"/>
              <a:t>TERCEIRO NÍVEL</a:t>
            </a:r>
          </a:p>
          <a:p>
            <a:pPr lvl="3" rtl="0"/>
            <a:r>
              <a:rPr lang="pt-BR" noProof="0" dirty="0"/>
              <a:t>QUARTO NÍVEL</a:t>
            </a:r>
          </a:p>
          <a:p>
            <a:pPr lvl="4" rtl="0"/>
            <a:r>
              <a:rPr lang="pt-BR" noProof="0" dirty="0"/>
              <a:t>QUINTO NÍVEL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95353BD5-960F-EEDD-BF00-5C2FD2141D86}"/>
              </a:ext>
            </a:extLst>
          </p:cNvPr>
          <p:cNvSpPr txBox="1"/>
          <p:nvPr userDrawn="1"/>
        </p:nvSpPr>
        <p:spPr>
          <a:xfrm>
            <a:off x="4634341" y="6605936"/>
            <a:ext cx="71628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900" i="1" dirty="0"/>
              <a:t>@techsus - privado e confidencial – publicação não autorizada </a:t>
            </a:r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9" r:id="rId4"/>
    <p:sldLayoutId id="2147483652" r:id="rId5"/>
    <p:sldLayoutId id="2147483665" r:id="rId6"/>
    <p:sldLayoutId id="2147483653" r:id="rId7"/>
    <p:sldLayoutId id="2147483654" r:id="rId8"/>
    <p:sldLayoutId id="2147483658" r:id="rId9"/>
    <p:sldLayoutId id="2147483655" r:id="rId10"/>
    <p:sldLayoutId id="2147483656" r:id="rId11"/>
    <p:sldLayoutId id="2147483657" r:id="rId12"/>
    <p:sldLayoutId id="2147483664" r:id="rId13"/>
    <p:sldLayoutId id="2147483663" r:id="rId14"/>
    <p:sldLayoutId id="2147483666" r:id="rId15"/>
    <p:sldLayoutId id="2147483669" r:id="rId16"/>
    <p:sldLayoutId id="2147483670" r:id="rId17"/>
    <p:sldLayoutId id="2147483672" r:id="rId18"/>
    <p:sldLayoutId id="2147483673" r:id="rId1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i="0" kern="1200" cap="all" spc="600" baseline="0">
          <a:solidFill>
            <a:schemeClr val="tx1"/>
          </a:solidFill>
          <a:latin typeface="+mj-lt"/>
          <a:ea typeface="+mj-ea"/>
          <a:cs typeface="Arial Black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buFontTx/>
        <a:buNone/>
        <a:defRPr sz="24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2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0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18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18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4" orient="horz" pos="1152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19" userDrawn="1">
          <p15:clr>
            <a:srgbClr val="547EBF"/>
          </p15:clr>
        </p15:guide>
        <p15:guide id="20" pos="7680" userDrawn="1">
          <p15:clr>
            <a:srgbClr val="547EBF"/>
          </p15:clr>
        </p15:guide>
        <p15:guide id="21" pos="528" userDrawn="1">
          <p15:clr>
            <a:srgbClr val="547EBF"/>
          </p15:clr>
        </p15:guide>
        <p15:guide id="22" pos="6912" userDrawn="1">
          <p15:clr>
            <a:srgbClr val="547EBF"/>
          </p15:clr>
        </p15:guide>
        <p15:guide id="23" orient="horz" pos="240" userDrawn="1">
          <p15:clr>
            <a:srgbClr val="547EBF"/>
          </p15:clr>
        </p15:guide>
        <p15:guide id="25" orient="horz" pos="552" userDrawn="1">
          <p15:clr>
            <a:srgbClr val="547EBF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7" Type="http://schemas.openxmlformats.org/officeDocument/2006/relationships/image" Target="../media/image35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4.jpeg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10" Type="http://schemas.openxmlformats.org/officeDocument/2006/relationships/image" Target="../media/image42.png"/><Relationship Id="rId4" Type="http://schemas.openxmlformats.org/officeDocument/2006/relationships/image" Target="../media/image48.png"/><Relationship Id="rId9" Type="http://schemas.openxmlformats.org/officeDocument/2006/relationships/image" Target="../media/image4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mailto:jeadawt@gmail.com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4" Type="http://schemas.openxmlformats.org/officeDocument/2006/relationships/hyperlink" Target="mailto:michel@zeenni.com.br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1.jpg"/><Relationship Id="rId4" Type="http://schemas.openxmlformats.org/officeDocument/2006/relationships/image" Target="../media/image2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A9752655-72F7-26B4-5DA5-07E2346C1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45" y="109835"/>
            <a:ext cx="6134986" cy="526463"/>
          </a:xfrm>
        </p:spPr>
        <p:txBody>
          <a:bodyPr/>
          <a:lstStyle/>
          <a:p>
            <a:r>
              <a:rPr lang="pt-BR" sz="3200" dirty="0">
                <a:solidFill>
                  <a:srgbClr val="004B87"/>
                </a:solidFill>
              </a:rPr>
              <a:t>quem somos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C8FC01B0-7BC5-5869-A281-EF11B59BA8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3261" y="636298"/>
            <a:ext cx="10745478" cy="6002732"/>
          </a:xfrm>
        </p:spPr>
        <p:txBody>
          <a:bodyPr rtlCol="0"/>
          <a:lstStyle/>
          <a:p>
            <a:pPr marL="12065" marR="5080" lvl="1" algn="just">
              <a:spcBef>
                <a:spcPts val="100"/>
              </a:spcBef>
              <a:buClr>
                <a:srgbClr val="415487"/>
              </a:buClr>
              <a:tabLst>
                <a:tab pos="241300" algn="l"/>
              </a:tabLst>
            </a:pPr>
            <a:r>
              <a:rPr lang="pt-BR" dirty="0">
                <a:solidFill>
                  <a:schemeClr val="tx1"/>
                </a:solidFill>
                <a:latin typeface="+mn-lt"/>
              </a:rPr>
              <a:t>A </a:t>
            </a:r>
            <a:r>
              <a:rPr lang="pt-BR" b="1" dirty="0">
                <a:solidFill>
                  <a:srgbClr val="FF0000"/>
                </a:solidFill>
                <a:latin typeface="+mn-lt"/>
              </a:rPr>
              <a:t>TECHSUS</a:t>
            </a:r>
            <a:r>
              <a:rPr lang="pt-BR" dirty="0">
                <a:solidFill>
                  <a:schemeClr val="tx1"/>
                </a:solidFill>
                <a:latin typeface="+mn-lt"/>
              </a:rPr>
              <a:t> é um grupo de empresas voltadas à gestão e implantação de um sistema inovador para a construção industrializada de painéis estruturais bioclimáticos de concreto com patentes requeridas e concedidas no Brasil, China e EUA.</a:t>
            </a:r>
          </a:p>
          <a:p>
            <a:pPr lvl="1" algn="just">
              <a:lnSpc>
                <a:spcPct val="100000"/>
              </a:lnSpc>
            </a:pPr>
            <a:endParaRPr lang="pt-BR" sz="1050" dirty="0">
              <a:solidFill>
                <a:schemeClr val="tx1"/>
              </a:solidFill>
              <a:latin typeface="+mn-lt"/>
            </a:endParaRPr>
          </a:p>
          <a:p>
            <a:pPr marR="5080" lvl="1" algn="just">
              <a:lnSpc>
                <a:spcPct val="100000"/>
              </a:lnSpc>
              <a:buClr>
                <a:srgbClr val="415487"/>
              </a:buClr>
              <a:tabLst>
                <a:tab pos="241300" algn="l"/>
              </a:tabLst>
            </a:pPr>
            <a:r>
              <a:rPr lang="pt-BR" dirty="0">
                <a:solidFill>
                  <a:schemeClr val="tx1"/>
                </a:solidFill>
                <a:latin typeface="+mn-lt"/>
              </a:rPr>
              <a:t>Seu fundador com mais de 40 anos de experiência:</a:t>
            </a:r>
          </a:p>
          <a:p>
            <a:pPr marL="755015" marR="5080" lvl="1" indent="-285750" algn="just">
              <a:lnSpc>
                <a:spcPct val="100000"/>
              </a:lnSpc>
              <a:buClr>
                <a:srgbClr val="415487"/>
              </a:buClr>
              <a:buFont typeface="Arial" panose="020B0604020202020204" pitchFamily="34" charset="0"/>
              <a:buChar char="•"/>
              <a:tabLst>
                <a:tab pos="241300" algn="l"/>
              </a:tabLst>
            </a:pPr>
            <a:r>
              <a:rPr lang="pt-BR" dirty="0"/>
              <a:t> Atuou como projetista estrutural e empreendedor na construção civil;</a:t>
            </a:r>
          </a:p>
          <a:p>
            <a:pPr marL="755015" marR="5080" lvl="1" indent="-285750" algn="just">
              <a:lnSpc>
                <a:spcPct val="100000"/>
              </a:lnSpc>
              <a:buClr>
                <a:srgbClr val="415487"/>
              </a:buClr>
              <a:buFont typeface="Arial" panose="020B0604020202020204" pitchFamily="34" charset="0"/>
              <a:buChar char="•"/>
              <a:tabLst>
                <a:tab pos="241300" algn="l"/>
              </a:tabLst>
            </a:pPr>
            <a:r>
              <a:rPr lang="pt-BR" dirty="0"/>
              <a:t> Responsável pela construção do Shopping Frei Caneca no ano de 2000 onde iniciou a industrialização da construção;</a:t>
            </a:r>
          </a:p>
          <a:p>
            <a:pPr marL="755015" marR="5080" lvl="1" indent="-285750" algn="just">
              <a:lnSpc>
                <a:spcPct val="100000"/>
              </a:lnSpc>
              <a:buClr>
                <a:srgbClr val="415487"/>
              </a:buClr>
              <a:buFont typeface="Arial" panose="020B0604020202020204" pitchFamily="34" charset="0"/>
              <a:buChar char="•"/>
              <a:tabLst>
                <a:tab pos="241300" algn="l"/>
              </a:tabLst>
            </a:pPr>
            <a:r>
              <a:rPr lang="pt-BR" dirty="0"/>
              <a:t>Montou a primeira fábrica estacionaria de pré-fabricados em 2009, dando inicio a industrialização da construção habitacional com patentes concedidas, </a:t>
            </a:r>
            <a:r>
              <a:rPr lang="pt-BR" dirty="0" err="1"/>
              <a:t>Datec</a:t>
            </a:r>
            <a:r>
              <a:rPr lang="pt-BR" dirty="0"/>
              <a:t>, Caixa Econômica Federal e homologação no CDHU.</a:t>
            </a:r>
          </a:p>
          <a:p>
            <a:pPr marL="742950" lvl="1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pt-BR" sz="1050" dirty="0">
              <a:solidFill>
                <a:schemeClr val="tx1"/>
              </a:solidFill>
              <a:latin typeface="+mn-lt"/>
            </a:endParaRPr>
          </a:p>
          <a:p>
            <a:pPr marR="5080" lvl="1" algn="just">
              <a:lnSpc>
                <a:spcPct val="100000"/>
              </a:lnSpc>
              <a:buClr>
                <a:srgbClr val="415487"/>
              </a:buClr>
              <a:tabLst>
                <a:tab pos="241300" algn="l"/>
              </a:tabLst>
            </a:pPr>
            <a:r>
              <a:rPr lang="pt-BR" dirty="0">
                <a:solidFill>
                  <a:schemeClr val="tx1"/>
                </a:solidFill>
                <a:latin typeface="+mn-lt"/>
              </a:rPr>
              <a:t>Equipe multidisciplinar de profissionais altamente qualificados:</a:t>
            </a:r>
          </a:p>
          <a:p>
            <a:pPr marL="755015" marR="5080" lvl="1" indent="-285750" algn="just">
              <a:lnSpc>
                <a:spcPct val="100000"/>
              </a:lnSpc>
              <a:buClr>
                <a:srgbClr val="415487"/>
              </a:buClr>
              <a:buFont typeface="Arial" panose="020B0604020202020204" pitchFamily="34" charset="0"/>
              <a:buChar char="•"/>
              <a:tabLst>
                <a:tab pos="241300" algn="l"/>
              </a:tabLst>
            </a:pPr>
            <a:r>
              <a:rPr lang="pt-BR" dirty="0"/>
              <a:t>Gestores com experiência empresarial e nas operações industriais;</a:t>
            </a:r>
          </a:p>
          <a:p>
            <a:pPr marL="755015" marR="5080" lvl="1" indent="-285750" algn="just">
              <a:lnSpc>
                <a:spcPct val="100000"/>
              </a:lnSpc>
              <a:buClr>
                <a:srgbClr val="415487"/>
              </a:buClr>
              <a:buFont typeface="Arial" panose="020B0604020202020204" pitchFamily="34" charset="0"/>
              <a:buChar char="•"/>
              <a:tabLst>
                <a:tab pos="241300" algn="l"/>
              </a:tabLst>
            </a:pPr>
            <a:r>
              <a:rPr lang="pt-BR" dirty="0"/>
              <a:t>Engenheiros calculistas e de produção;</a:t>
            </a:r>
          </a:p>
          <a:p>
            <a:pPr marL="755015" marR="5080" lvl="1" indent="-285750" algn="just">
              <a:lnSpc>
                <a:spcPct val="100000"/>
              </a:lnSpc>
              <a:buClr>
                <a:srgbClr val="415487"/>
              </a:buClr>
              <a:buFont typeface="Arial" panose="020B0604020202020204" pitchFamily="34" charset="0"/>
              <a:buChar char="•"/>
              <a:tabLst>
                <a:tab pos="241300" algn="l"/>
              </a:tabLst>
            </a:pPr>
            <a:r>
              <a:rPr lang="pt-BR" dirty="0"/>
              <a:t>Arquitetos especializados em projetos industrializados. </a:t>
            </a:r>
          </a:p>
          <a:p>
            <a:pPr marL="755015" marR="5080" lvl="1" indent="-285750" algn="just">
              <a:lnSpc>
                <a:spcPct val="100000"/>
              </a:lnSpc>
              <a:buClr>
                <a:srgbClr val="415487"/>
              </a:buClr>
              <a:buFont typeface="Arial" panose="020B0604020202020204" pitchFamily="34" charset="0"/>
              <a:buChar char="•"/>
              <a:tabLst>
                <a:tab pos="241300" algn="l"/>
              </a:tabLst>
            </a:pPr>
            <a:r>
              <a:rPr lang="pt-BR" dirty="0"/>
              <a:t>Entre outros. </a:t>
            </a:r>
            <a:endParaRPr lang="pt-BR" b="1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259240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/>
          <p:cNvSpPr txBox="1">
            <a:spLocks/>
          </p:cNvSpPr>
          <p:nvPr/>
        </p:nvSpPr>
        <p:spPr>
          <a:xfrm>
            <a:off x="0" y="236794"/>
            <a:ext cx="10643402" cy="67762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lnSpc>
                <a:spcPct val="90000"/>
              </a:lnSpc>
              <a:spcBef>
                <a:spcPct val="0"/>
              </a:spcBef>
              <a:buNone/>
              <a:defRPr sz="2400" b="1" i="0" cap="all" spc="600" baseline="0">
                <a:solidFill>
                  <a:srgbClr val="004B87"/>
                </a:solidFill>
                <a:latin typeface="+mj-lt"/>
                <a:ea typeface="+mj-ea"/>
                <a:cs typeface="Century Gothic"/>
              </a:defRPr>
            </a:lvl1pPr>
          </a:lstStyle>
          <a:p>
            <a:r>
              <a:rPr lang="pt-BR" dirty="0"/>
              <a:t>Compatibilização e o desenvolvimento de projetos industriais</a:t>
            </a:r>
          </a:p>
        </p:txBody>
      </p:sp>
      <p:sp>
        <p:nvSpPr>
          <p:cNvPr id="8" name="object 6"/>
          <p:cNvSpPr txBox="1"/>
          <p:nvPr/>
        </p:nvSpPr>
        <p:spPr>
          <a:xfrm>
            <a:off x="152401" y="1606337"/>
            <a:ext cx="4350152" cy="4603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450" marR="5080" indent="-285750" algn="just">
              <a:lnSpc>
                <a:spcPct val="15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rgbClr val="646464"/>
                </a:solidFill>
                <a:latin typeface="Avenir Next LT Pro" panose="020B0504020202020204" pitchFamily="34" charset="77"/>
              </a:rPr>
              <a:t>Os projetos de arquitetura e engenharia recebidos por clientes externos são compatibilizados para os sistemas industrializados e programados para a produção na fábrica.</a:t>
            </a:r>
          </a:p>
          <a:p>
            <a:pPr marL="12700" marR="5080" algn="just">
              <a:lnSpc>
                <a:spcPct val="150000"/>
              </a:lnSpc>
              <a:spcBef>
                <a:spcPts val="100"/>
              </a:spcBef>
            </a:pPr>
            <a:endParaRPr lang="pt-BR" sz="2000" dirty="0">
              <a:solidFill>
                <a:srgbClr val="646464"/>
              </a:solidFill>
              <a:latin typeface="Avenir Next LT Pro" panose="020B0504020202020204" pitchFamily="34" charset="77"/>
            </a:endParaRPr>
          </a:p>
          <a:p>
            <a:pPr marL="298450" marR="5080" indent="-285750" algn="just">
              <a:lnSpc>
                <a:spcPct val="15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rgbClr val="646464"/>
                </a:solidFill>
                <a:latin typeface="Avenir Next LT Pro" panose="020B0504020202020204" pitchFamily="34" charset="77"/>
              </a:rPr>
              <a:t>Em processo de homologação na CDHU para Edifício de 4 pisos e casa uni familiar.</a:t>
            </a:r>
            <a:endParaRPr sz="2000" dirty="0">
              <a:solidFill>
                <a:srgbClr val="646464"/>
              </a:solidFill>
              <a:latin typeface="Avenir Next LT Pro" panose="020B0504020202020204" pitchFamily="34" charset="77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FC2FB280-C52E-9791-AE5D-6246F2211D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72" t="10249" r="3362" b="10222"/>
          <a:stretch/>
        </p:blipFill>
        <p:spPr>
          <a:xfrm>
            <a:off x="4976688" y="1319244"/>
            <a:ext cx="3411331" cy="4219512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F27ED692-276F-E1A7-B3F0-A43E0136C9FA}"/>
              </a:ext>
            </a:extLst>
          </p:cNvPr>
          <p:cNvSpPr txBox="1"/>
          <p:nvPr/>
        </p:nvSpPr>
        <p:spPr>
          <a:xfrm>
            <a:off x="8209280" y="694468"/>
            <a:ext cx="3505200" cy="6151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ctr">
              <a:lnSpc>
                <a:spcPct val="150000"/>
              </a:lnSpc>
            </a:pPr>
            <a:r>
              <a:rPr lang="pt-BR" sz="1200" dirty="0"/>
              <a:t>HHU-TI - HABITACIONAL HORIZONTAL UNIFAMILIAR TÉRREA ISOLADA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D15D434F-380B-0DFC-4836-C3476EEEB490}"/>
              </a:ext>
            </a:extLst>
          </p:cNvPr>
          <p:cNvSpPr txBox="1"/>
          <p:nvPr/>
        </p:nvSpPr>
        <p:spPr>
          <a:xfrm>
            <a:off x="4601624" y="909947"/>
            <a:ext cx="3985291" cy="3381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lvl="1" algn="ctr">
              <a:lnSpc>
                <a:spcPct val="150000"/>
              </a:lnSpc>
            </a:pPr>
            <a:r>
              <a:rPr lang="pt-BR" sz="1200" dirty="0"/>
              <a:t>HVM. HABITACIONAL VERTICAL MULTIFAMILIAR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1F3145D7-211B-01D9-CAF8-8CD8DA2B5022}"/>
              </a:ext>
            </a:extLst>
          </p:cNvPr>
          <p:cNvSpPr txBox="1"/>
          <p:nvPr/>
        </p:nvSpPr>
        <p:spPr>
          <a:xfrm>
            <a:off x="9163948" y="5548364"/>
            <a:ext cx="2059341" cy="6151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lvl="1">
              <a:lnSpc>
                <a:spcPct val="150000"/>
              </a:lnSpc>
            </a:pPr>
            <a:r>
              <a:rPr lang="pt-BR" sz="1200" dirty="0"/>
              <a:t>ÁREA ÚTIL: 41.85M² </a:t>
            </a:r>
          </a:p>
          <a:p>
            <a:pPr marL="171450" lvl="1">
              <a:lnSpc>
                <a:spcPct val="150000"/>
              </a:lnSpc>
            </a:pPr>
            <a:r>
              <a:rPr lang="pt-BR" sz="1200" dirty="0"/>
              <a:t>ÁREA CONST.: 47.97M²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E81C8642-F4AB-FF39-E55B-8DDA0793FBA9}"/>
              </a:ext>
            </a:extLst>
          </p:cNvPr>
          <p:cNvSpPr txBox="1"/>
          <p:nvPr/>
        </p:nvSpPr>
        <p:spPr>
          <a:xfrm>
            <a:off x="4976688" y="5667256"/>
            <a:ext cx="38608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rtl="0">
              <a:defRPr lang="pt-BR"/>
            </a:defPPr>
            <a:lvl2pPr marL="171450" lvl="1">
              <a:lnSpc>
                <a:spcPct val="150000"/>
              </a:lnSpc>
              <a:defRPr sz="1200"/>
            </a:lvl2pPr>
          </a:lstStyle>
          <a:p>
            <a:r>
              <a:rPr lang="pt-BR" sz="1200" dirty="0"/>
              <a:t>ÁREA CONST. TERREO : 222.94M² </a:t>
            </a:r>
          </a:p>
          <a:p>
            <a:r>
              <a:rPr lang="pt-BR" sz="1200" dirty="0"/>
              <a:t>ÁREA TOTAL CONST.: 891.764M²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CB84B53B-E6C9-F090-BD05-8AC26330E2FF}"/>
              </a:ext>
            </a:extLst>
          </p:cNvPr>
          <p:cNvSpPr txBox="1"/>
          <p:nvPr/>
        </p:nvSpPr>
        <p:spPr>
          <a:xfrm>
            <a:off x="4976688" y="6128921"/>
            <a:ext cx="313764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rtl="0">
              <a:defRPr lang="pt-BR"/>
            </a:defPPr>
            <a:lvl1pPr>
              <a:defRPr sz="1200"/>
            </a:lvl1pPr>
            <a:lvl2pPr marL="171450" lvl="1">
              <a:lnSpc>
                <a:spcPct val="150000"/>
              </a:lnSpc>
              <a:defRPr sz="1200"/>
            </a:lvl2pPr>
          </a:lstStyle>
          <a:p>
            <a:r>
              <a:rPr lang="pt-BR" dirty="0"/>
              <a:t>APARTAMENTO MODELO</a:t>
            </a:r>
          </a:p>
          <a:p>
            <a:r>
              <a:rPr lang="pt-BR" dirty="0"/>
              <a:t>ÁREA ÚTIL: 43.37M² </a:t>
            </a:r>
          </a:p>
          <a:p>
            <a:r>
              <a:rPr lang="pt-BR" dirty="0"/>
              <a:t>ÁREA CONST.: 49.23M²</a:t>
            </a:r>
          </a:p>
        </p:txBody>
      </p:sp>
      <p:pic>
        <p:nvPicPr>
          <p:cNvPr id="5" name="Imagen 4" descr="Una casa blanca&#10;&#10;El contenido generado por IA puede ser incorrecto.">
            <a:extLst>
              <a:ext uri="{FF2B5EF4-FFF2-40B4-BE49-F238E27FC236}">
                <a16:creationId xmlns:a16="http://schemas.microsoft.com/office/drawing/2014/main" id="{987FEC1B-8E17-2A43-1A2A-7AA83F4928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4880" y="3584733"/>
            <a:ext cx="2995164" cy="1995996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25FC9018-55C3-5695-94EC-026099FC3D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94522" y="1351609"/>
            <a:ext cx="2968153" cy="1995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6859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aixaDeTexto 8">
            <a:extLst>
              <a:ext uri="{FF2B5EF4-FFF2-40B4-BE49-F238E27FC236}">
                <a16:creationId xmlns:a16="http://schemas.microsoft.com/office/drawing/2014/main" id="{50ABAE7F-BD4C-936B-48D8-54E5B520E2DB}"/>
              </a:ext>
            </a:extLst>
          </p:cNvPr>
          <p:cNvSpPr txBox="1"/>
          <p:nvPr/>
        </p:nvSpPr>
        <p:spPr>
          <a:xfrm>
            <a:off x="485921" y="1354574"/>
            <a:ext cx="1110012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2400" dirty="0">
                <a:solidFill>
                  <a:srgbClr val="646464"/>
                </a:solidFill>
                <a:latin typeface="Avenir Next LT Pro" panose="020B0504020202020204" pitchFamily="34" charset="77"/>
              </a:rPr>
              <a:t>No Sistema Construtivo Industrializado, as paredes e lajes </a:t>
            </a:r>
            <a:r>
              <a:rPr lang="pt-BR" sz="2400" dirty="0" err="1">
                <a:solidFill>
                  <a:srgbClr val="646464"/>
                </a:solidFill>
                <a:latin typeface="Avenir Next LT Pro" panose="020B0504020202020204" pitchFamily="34" charset="77"/>
              </a:rPr>
              <a:t>pré</a:t>
            </a:r>
            <a:r>
              <a:rPr lang="pt-BR" sz="2400" dirty="0">
                <a:solidFill>
                  <a:srgbClr val="646464"/>
                </a:solidFill>
                <a:latin typeface="Avenir Next LT Pro" panose="020B0504020202020204" pitchFamily="34" charset="77"/>
              </a:rPr>
              <a:t> fabricadas em concreto são produzidas na fábrica em mesas metálicas. 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72B9DC0F-603C-D564-0433-1D5322AB4C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18" y="2438622"/>
            <a:ext cx="3118400" cy="3946010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9A0B92E3-36A2-E211-831C-05B3682B070B}"/>
              </a:ext>
            </a:extLst>
          </p:cNvPr>
          <p:cNvSpPr/>
          <p:nvPr/>
        </p:nvSpPr>
        <p:spPr>
          <a:xfrm>
            <a:off x="360605" y="45187"/>
            <a:ext cx="8783395" cy="82550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pt-BR" sz="2400" b="1" cap="all" spc="600" dirty="0">
                <a:solidFill>
                  <a:srgbClr val="004B87"/>
                </a:solidFill>
                <a:latin typeface="+mj-lt"/>
                <a:ea typeface="+mj-ea"/>
              </a:rPr>
              <a:t>PROTÓTIPO TECNOLOGIA TECHSUS</a:t>
            </a:r>
          </a:p>
          <a:p>
            <a:pPr algn="ctr">
              <a:lnSpc>
                <a:spcPct val="90000"/>
              </a:lnSpc>
              <a:spcBef>
                <a:spcPct val="0"/>
              </a:spcBef>
            </a:pPr>
            <a:endParaRPr lang="pt-BR" sz="900" b="1" cap="all" spc="600" dirty="0">
              <a:solidFill>
                <a:srgbClr val="004B87"/>
              </a:solidFill>
              <a:latin typeface="+mj-lt"/>
              <a:ea typeface="+mj-ea"/>
            </a:endParaRP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73AE910B-5CD7-551F-E720-F762BF3D20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5302" y="2438622"/>
            <a:ext cx="5421360" cy="3946010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945C4225-86CF-AEAF-855D-276394428B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74512" y="2438622"/>
            <a:ext cx="2957903" cy="3946010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AF32AAFD-ACA7-B0DE-EEBF-E6FBC272E362}"/>
              </a:ext>
            </a:extLst>
          </p:cNvPr>
          <p:cNvSpPr txBox="1"/>
          <p:nvPr/>
        </p:nvSpPr>
        <p:spPr>
          <a:xfrm>
            <a:off x="360605" y="639858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b="1" cap="all" spc="600" dirty="0">
                <a:solidFill>
                  <a:srgbClr val="FF0000"/>
                </a:solidFill>
                <a:latin typeface="+mj-lt"/>
                <a:ea typeface="+mj-ea"/>
              </a:rPr>
              <a:t> FABRICA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6583859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0CCE83-967C-1A49-4BA1-6BBE64F69F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11">
            <a:extLst>
              <a:ext uri="{FF2B5EF4-FFF2-40B4-BE49-F238E27FC236}">
                <a16:creationId xmlns:a16="http://schemas.microsoft.com/office/drawing/2014/main" id="{4E417A06-8F2E-7702-88F5-6097AFAAAF77}"/>
              </a:ext>
            </a:extLst>
          </p:cNvPr>
          <p:cNvSpPr txBox="1">
            <a:spLocks/>
          </p:cNvSpPr>
          <p:nvPr/>
        </p:nvSpPr>
        <p:spPr>
          <a:xfrm>
            <a:off x="504443" y="274320"/>
            <a:ext cx="10972800" cy="34458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 rtl="0"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defRPr sz="2400" b="1" cap="all" spc="600">
                <a:solidFill>
                  <a:srgbClr val="004B87"/>
                </a:solidFill>
                <a:latin typeface="+mj-lt"/>
                <a:ea typeface="+mj-ea"/>
              </a:defRPr>
            </a:lvl1pPr>
          </a:lstStyle>
          <a:p>
            <a:pPr algn="l"/>
            <a:r>
              <a:rPr lang="pt-BR" dirty="0"/>
              <a:t>Experiencias anteriores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7D8EEA18-17A4-5625-601B-7C451BAB682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84093" y="1570679"/>
            <a:ext cx="5780401" cy="4001816"/>
          </a:xfrm>
          <a:prstGeom prst="rect">
            <a:avLst/>
          </a:prstGeom>
        </p:spPr>
      </p:pic>
      <p:pic>
        <p:nvPicPr>
          <p:cNvPr id="4" name="Imagem 6">
            <a:extLst>
              <a:ext uri="{FF2B5EF4-FFF2-40B4-BE49-F238E27FC236}">
                <a16:creationId xmlns:a16="http://schemas.microsoft.com/office/drawing/2014/main" id="{F2F9226C-9D3F-8809-FA88-53728DB1748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1206" y="1570678"/>
            <a:ext cx="5780401" cy="4001816"/>
          </a:xfrm>
          <a:prstGeom prst="rect">
            <a:avLst/>
          </a:prstGeom>
        </p:spPr>
      </p:pic>
      <p:sp>
        <p:nvSpPr>
          <p:cNvPr id="12" name="CaixaDeTexto 2">
            <a:extLst>
              <a:ext uri="{FF2B5EF4-FFF2-40B4-BE49-F238E27FC236}">
                <a16:creationId xmlns:a16="http://schemas.microsoft.com/office/drawing/2014/main" id="{56F717E0-B040-945B-838D-D3C5A04F2E87}"/>
              </a:ext>
            </a:extLst>
          </p:cNvPr>
          <p:cNvSpPr txBox="1"/>
          <p:nvPr/>
        </p:nvSpPr>
        <p:spPr>
          <a:xfrm>
            <a:off x="3364968" y="1065609"/>
            <a:ext cx="5638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rtl="0">
              <a:defRPr lang="pt-BR"/>
            </a:defPPr>
            <a:lvl1pPr>
              <a:defRPr b="1">
                <a:solidFill>
                  <a:srgbClr val="6184AF"/>
                </a:solidFill>
                <a:latin typeface="Arial Rounded MT Bold" panose="020F0704030504030204" pitchFamily="34" charset="0"/>
              </a:defRPr>
            </a:lvl1pPr>
          </a:lstStyle>
          <a:p>
            <a:r>
              <a:rPr lang="pt-BR" dirty="0"/>
              <a:t>Prédio T+3 – Realizado em Duque de Caxias/RJ</a:t>
            </a:r>
          </a:p>
        </p:txBody>
      </p:sp>
    </p:spTree>
    <p:extLst>
      <p:ext uri="{BB962C8B-B14F-4D97-AF65-F5344CB8AC3E}">
        <p14:creationId xmlns:p14="http://schemas.microsoft.com/office/powerpoint/2010/main" val="16634169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35B363-8667-4836-A764-6705075B39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561702" y="-169317"/>
            <a:ext cx="10972800" cy="1325563"/>
          </a:xfrm>
        </p:spPr>
        <p:txBody>
          <a:bodyPr vert="horz" lIns="0" tIns="0" rIns="0" bIns="0" rtlCol="0" anchor="ctr">
            <a:noAutofit/>
          </a:bodyPr>
          <a:lstStyle/>
          <a:p>
            <a:pPr algn="ctr"/>
            <a:r>
              <a:rPr lang="pt-BR" sz="2400" dirty="0">
                <a:solidFill>
                  <a:srgbClr val="004B87"/>
                </a:solidFill>
                <a:latin typeface="+mj-lt"/>
                <a:cs typeface="+mn-cs"/>
              </a:rPr>
              <a:t>Construção shopping frei caneca</a:t>
            </a:r>
            <a:br>
              <a:rPr lang="pt-BR" sz="2400" dirty="0">
                <a:solidFill>
                  <a:srgbClr val="004B87"/>
                </a:solidFill>
                <a:latin typeface="+mj-lt"/>
                <a:cs typeface="+mn-cs"/>
              </a:rPr>
            </a:br>
            <a:r>
              <a:rPr lang="pt-BR" sz="2400" dirty="0">
                <a:solidFill>
                  <a:srgbClr val="004B87"/>
                </a:solidFill>
                <a:latin typeface="+mj-lt"/>
                <a:cs typeface="+mn-cs"/>
              </a:rPr>
              <a:t>ano 2000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38235DC3-DAB6-4530-9920-A9D4F212E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91909" y="6158753"/>
            <a:ext cx="55209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100" b="0" kern="120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FAB73BC-B049-4115-A692-8D63A059BFB8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A3CCC312-62F3-47E2-89C8-C3621607DEC1}"/>
              </a:ext>
            </a:extLst>
          </p:cNvPr>
          <p:cNvSpPr/>
          <p:nvPr/>
        </p:nvSpPr>
        <p:spPr>
          <a:xfrm>
            <a:off x="6747689" y="1394394"/>
            <a:ext cx="221519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André Blanco</a:t>
            </a:r>
          </a:p>
        </p:txBody>
      </p:sp>
      <p:pic>
        <p:nvPicPr>
          <p:cNvPr id="5" name="Imagen 4" descr="Imagen que contiene edificio, tabla, hecho de madera, banca&#10;&#10;Descripción generada automáticamente">
            <a:extLst>
              <a:ext uri="{FF2B5EF4-FFF2-40B4-BE49-F238E27FC236}">
                <a16:creationId xmlns:a16="http://schemas.microsoft.com/office/drawing/2014/main" id="{5E96AD12-1D93-22F9-4C52-918B864AA3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1152" y="1158240"/>
            <a:ext cx="3710749" cy="2463736"/>
          </a:xfrm>
          <a:prstGeom prst="rect">
            <a:avLst/>
          </a:prstGeom>
        </p:spPr>
      </p:pic>
      <p:pic>
        <p:nvPicPr>
          <p:cNvPr id="11" name="Imagen 10" descr="Un grupo de personas de pie&#10;&#10;Descripción generada automáticamente con confianza media">
            <a:extLst>
              <a:ext uri="{FF2B5EF4-FFF2-40B4-BE49-F238E27FC236}">
                <a16:creationId xmlns:a16="http://schemas.microsoft.com/office/drawing/2014/main" id="{F1C83454-A37C-F5B8-B8E3-C250EB288A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" y="3706105"/>
            <a:ext cx="3871598" cy="2883046"/>
          </a:xfrm>
          <a:prstGeom prst="rect">
            <a:avLst/>
          </a:prstGeom>
        </p:spPr>
      </p:pic>
      <p:pic>
        <p:nvPicPr>
          <p:cNvPr id="15" name="Imagen 14" descr="Banca de madera&#10;&#10;Descripción generada automáticamente con confianza media">
            <a:extLst>
              <a:ext uri="{FF2B5EF4-FFF2-40B4-BE49-F238E27FC236}">
                <a16:creationId xmlns:a16="http://schemas.microsoft.com/office/drawing/2014/main" id="{4DB0C056-48AB-E4E7-7824-9E7567434C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1152" y="3706105"/>
            <a:ext cx="3734133" cy="2928375"/>
          </a:xfrm>
          <a:prstGeom prst="rect">
            <a:avLst/>
          </a:prstGeom>
        </p:spPr>
      </p:pic>
      <p:pic>
        <p:nvPicPr>
          <p:cNvPr id="18" name="Imagen 17" descr="Una grúa junto a un puente&#10;&#10;Descripción generada automáticamente con confianza baja">
            <a:extLst>
              <a:ext uri="{FF2B5EF4-FFF2-40B4-BE49-F238E27FC236}">
                <a16:creationId xmlns:a16="http://schemas.microsoft.com/office/drawing/2014/main" id="{78EB0518-4DE1-F44D-46B6-CE6F372267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921" y="1158240"/>
            <a:ext cx="3874192" cy="2463737"/>
          </a:xfrm>
          <a:prstGeom prst="rect">
            <a:avLst/>
          </a:prstGeom>
        </p:spPr>
      </p:pic>
      <p:pic>
        <p:nvPicPr>
          <p:cNvPr id="20" name="Imagen 19" descr="Imagen que contiene exterior, edificio, calle, lado&#10;&#10;Descripción generada automáticamente">
            <a:extLst>
              <a:ext uri="{FF2B5EF4-FFF2-40B4-BE49-F238E27FC236}">
                <a16:creationId xmlns:a16="http://schemas.microsoft.com/office/drawing/2014/main" id="{7C0168C1-5BE2-CBC5-9D6F-5CEA55D6D1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55215" y="1158240"/>
            <a:ext cx="3725104" cy="2463737"/>
          </a:xfrm>
          <a:prstGeom prst="rect">
            <a:avLst/>
          </a:prstGeom>
        </p:spPr>
      </p:pic>
      <p:pic>
        <p:nvPicPr>
          <p:cNvPr id="22" name="Imagen 21" descr="Diagrama, Dibujo de ingeniería&#10;&#10;Descripción generada automáticamente">
            <a:extLst>
              <a:ext uri="{FF2B5EF4-FFF2-40B4-BE49-F238E27FC236}">
                <a16:creationId xmlns:a16="http://schemas.microsoft.com/office/drawing/2014/main" id="{8793146A-CA8A-369F-374F-FD1B2EB8DE5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0223" t="19111" r="23791" b="8267"/>
          <a:stretch/>
        </p:blipFill>
        <p:spPr>
          <a:xfrm>
            <a:off x="7955214" y="3706105"/>
            <a:ext cx="3725104" cy="292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287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39789" y="1556936"/>
            <a:ext cx="11512421" cy="5006847"/>
            <a:chOff x="563880" y="1046988"/>
            <a:chExt cx="11512421" cy="5006847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63880" y="3581400"/>
              <a:ext cx="5257800" cy="60350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7179564" y="4375403"/>
              <a:ext cx="1001394" cy="782320"/>
            </a:xfrm>
            <a:custGeom>
              <a:avLst/>
              <a:gdLst/>
              <a:ahLst/>
              <a:cxnLst/>
              <a:rect l="l" t="t" r="r" b="b"/>
              <a:pathLst>
                <a:path w="1001395" h="782320">
                  <a:moveTo>
                    <a:pt x="500633" y="0"/>
                  </a:moveTo>
                  <a:lnTo>
                    <a:pt x="446086" y="2293"/>
                  </a:lnTo>
                  <a:lnTo>
                    <a:pt x="393240" y="9015"/>
                  </a:lnTo>
                  <a:lnTo>
                    <a:pt x="342400" y="19927"/>
                  </a:lnTo>
                  <a:lnTo>
                    <a:pt x="293871" y="34791"/>
                  </a:lnTo>
                  <a:lnTo>
                    <a:pt x="247960" y="53368"/>
                  </a:lnTo>
                  <a:lnTo>
                    <a:pt x="204971" y="75419"/>
                  </a:lnTo>
                  <a:lnTo>
                    <a:pt x="165211" y="100707"/>
                  </a:lnTo>
                  <a:lnTo>
                    <a:pt x="128984" y="128993"/>
                  </a:lnTo>
                  <a:lnTo>
                    <a:pt x="96597" y="160038"/>
                  </a:lnTo>
                  <a:lnTo>
                    <a:pt x="68354" y="193604"/>
                  </a:lnTo>
                  <a:lnTo>
                    <a:pt x="44561" y="229453"/>
                  </a:lnTo>
                  <a:lnTo>
                    <a:pt x="25523" y="267346"/>
                  </a:lnTo>
                  <a:lnTo>
                    <a:pt x="11547" y="307044"/>
                  </a:lnTo>
                  <a:lnTo>
                    <a:pt x="2937" y="348310"/>
                  </a:lnTo>
                  <a:lnTo>
                    <a:pt x="0" y="390906"/>
                  </a:lnTo>
                  <a:lnTo>
                    <a:pt x="2937" y="433501"/>
                  </a:lnTo>
                  <a:lnTo>
                    <a:pt x="11547" y="474767"/>
                  </a:lnTo>
                  <a:lnTo>
                    <a:pt x="25523" y="514465"/>
                  </a:lnTo>
                  <a:lnTo>
                    <a:pt x="44561" y="552358"/>
                  </a:lnTo>
                  <a:lnTo>
                    <a:pt x="68354" y="588207"/>
                  </a:lnTo>
                  <a:lnTo>
                    <a:pt x="96597" y="621773"/>
                  </a:lnTo>
                  <a:lnTo>
                    <a:pt x="128984" y="652818"/>
                  </a:lnTo>
                  <a:lnTo>
                    <a:pt x="165211" y="681104"/>
                  </a:lnTo>
                  <a:lnTo>
                    <a:pt x="204971" y="706392"/>
                  </a:lnTo>
                  <a:lnTo>
                    <a:pt x="247960" y="728443"/>
                  </a:lnTo>
                  <a:lnTo>
                    <a:pt x="293871" y="747020"/>
                  </a:lnTo>
                  <a:lnTo>
                    <a:pt x="342400" y="761884"/>
                  </a:lnTo>
                  <a:lnTo>
                    <a:pt x="393240" y="772796"/>
                  </a:lnTo>
                  <a:lnTo>
                    <a:pt x="446086" y="779518"/>
                  </a:lnTo>
                  <a:lnTo>
                    <a:pt x="500633" y="781812"/>
                  </a:lnTo>
                  <a:lnTo>
                    <a:pt x="555181" y="779518"/>
                  </a:lnTo>
                  <a:lnTo>
                    <a:pt x="608027" y="772796"/>
                  </a:lnTo>
                  <a:lnTo>
                    <a:pt x="658867" y="761884"/>
                  </a:lnTo>
                  <a:lnTo>
                    <a:pt x="707396" y="747020"/>
                  </a:lnTo>
                  <a:lnTo>
                    <a:pt x="753307" y="728443"/>
                  </a:lnTo>
                  <a:lnTo>
                    <a:pt x="796296" y="706392"/>
                  </a:lnTo>
                  <a:lnTo>
                    <a:pt x="836056" y="681104"/>
                  </a:lnTo>
                  <a:lnTo>
                    <a:pt x="872283" y="652818"/>
                  </a:lnTo>
                  <a:lnTo>
                    <a:pt x="904670" y="621773"/>
                  </a:lnTo>
                  <a:lnTo>
                    <a:pt x="932913" y="588207"/>
                  </a:lnTo>
                  <a:lnTo>
                    <a:pt x="956706" y="552358"/>
                  </a:lnTo>
                  <a:lnTo>
                    <a:pt x="975744" y="514465"/>
                  </a:lnTo>
                  <a:lnTo>
                    <a:pt x="989720" y="474767"/>
                  </a:lnTo>
                  <a:lnTo>
                    <a:pt x="998330" y="433501"/>
                  </a:lnTo>
                  <a:lnTo>
                    <a:pt x="1001267" y="390906"/>
                  </a:lnTo>
                  <a:lnTo>
                    <a:pt x="998330" y="348310"/>
                  </a:lnTo>
                  <a:lnTo>
                    <a:pt x="989720" y="307044"/>
                  </a:lnTo>
                  <a:lnTo>
                    <a:pt x="975744" y="267346"/>
                  </a:lnTo>
                  <a:lnTo>
                    <a:pt x="956706" y="229453"/>
                  </a:lnTo>
                  <a:lnTo>
                    <a:pt x="932913" y="193604"/>
                  </a:lnTo>
                  <a:lnTo>
                    <a:pt x="904670" y="160038"/>
                  </a:lnTo>
                  <a:lnTo>
                    <a:pt x="872283" y="128993"/>
                  </a:lnTo>
                  <a:lnTo>
                    <a:pt x="836056" y="100707"/>
                  </a:lnTo>
                  <a:lnTo>
                    <a:pt x="796296" y="75419"/>
                  </a:lnTo>
                  <a:lnTo>
                    <a:pt x="753307" y="53368"/>
                  </a:lnTo>
                  <a:lnTo>
                    <a:pt x="707396" y="34791"/>
                  </a:lnTo>
                  <a:lnTo>
                    <a:pt x="658867" y="19927"/>
                  </a:lnTo>
                  <a:lnTo>
                    <a:pt x="608027" y="9015"/>
                  </a:lnTo>
                  <a:lnTo>
                    <a:pt x="555181" y="2293"/>
                  </a:lnTo>
                  <a:lnTo>
                    <a:pt x="500633" y="0"/>
                  </a:lnTo>
                  <a:close/>
                </a:path>
              </a:pathLst>
            </a:custGeom>
            <a:solidFill>
              <a:srgbClr val="41548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349190" y="4491625"/>
              <a:ext cx="671195" cy="504825"/>
            </a:xfrm>
            <a:custGeom>
              <a:avLst/>
              <a:gdLst/>
              <a:ahLst/>
              <a:cxnLst/>
              <a:rect l="l" t="t" r="r" b="b"/>
              <a:pathLst>
                <a:path w="671195" h="504825">
                  <a:moveTo>
                    <a:pt x="0" y="127173"/>
                  </a:moveTo>
                  <a:lnTo>
                    <a:pt x="0" y="504438"/>
                  </a:lnTo>
                  <a:lnTo>
                    <a:pt x="670796" y="504439"/>
                  </a:lnTo>
                  <a:lnTo>
                    <a:pt x="670796" y="414785"/>
                  </a:lnTo>
                  <a:lnTo>
                    <a:pt x="107994" y="414785"/>
                  </a:lnTo>
                  <a:lnTo>
                    <a:pt x="107994" y="374432"/>
                  </a:lnTo>
                  <a:lnTo>
                    <a:pt x="670796" y="374432"/>
                  </a:lnTo>
                  <a:lnTo>
                    <a:pt x="670796" y="361313"/>
                  </a:lnTo>
                  <a:lnTo>
                    <a:pt x="107994" y="361313"/>
                  </a:lnTo>
                  <a:lnTo>
                    <a:pt x="107994" y="320952"/>
                  </a:lnTo>
                  <a:lnTo>
                    <a:pt x="670796" y="320953"/>
                  </a:lnTo>
                  <a:lnTo>
                    <a:pt x="670796" y="222437"/>
                  </a:lnTo>
                  <a:lnTo>
                    <a:pt x="477582" y="222436"/>
                  </a:lnTo>
                  <a:lnTo>
                    <a:pt x="346170" y="222422"/>
                  </a:lnTo>
                  <a:lnTo>
                    <a:pt x="328645" y="209282"/>
                  </a:lnTo>
                  <a:lnTo>
                    <a:pt x="109565" y="209282"/>
                  </a:lnTo>
                  <a:lnTo>
                    <a:pt x="0" y="127173"/>
                  </a:lnTo>
                  <a:close/>
                </a:path>
                <a:path w="671195" h="504825">
                  <a:moveTo>
                    <a:pt x="226060" y="374432"/>
                  </a:moveTo>
                  <a:lnTo>
                    <a:pt x="208614" y="374432"/>
                  </a:lnTo>
                  <a:lnTo>
                    <a:pt x="208614" y="414785"/>
                  </a:lnTo>
                  <a:lnTo>
                    <a:pt x="226060" y="414785"/>
                  </a:lnTo>
                  <a:lnTo>
                    <a:pt x="226060" y="374432"/>
                  </a:lnTo>
                  <a:close/>
                </a:path>
                <a:path w="671195" h="504825">
                  <a:moveTo>
                    <a:pt x="344116" y="374432"/>
                  </a:moveTo>
                  <a:lnTo>
                    <a:pt x="326661" y="374432"/>
                  </a:lnTo>
                  <a:lnTo>
                    <a:pt x="326661" y="414785"/>
                  </a:lnTo>
                  <a:lnTo>
                    <a:pt x="344116" y="414785"/>
                  </a:lnTo>
                  <a:lnTo>
                    <a:pt x="344116" y="374432"/>
                  </a:lnTo>
                  <a:close/>
                </a:path>
                <a:path w="671195" h="504825">
                  <a:moveTo>
                    <a:pt x="462191" y="374432"/>
                  </a:moveTo>
                  <a:lnTo>
                    <a:pt x="444755" y="374432"/>
                  </a:lnTo>
                  <a:lnTo>
                    <a:pt x="444755" y="414785"/>
                  </a:lnTo>
                  <a:lnTo>
                    <a:pt x="462191" y="414785"/>
                  </a:lnTo>
                  <a:lnTo>
                    <a:pt x="462191" y="374432"/>
                  </a:lnTo>
                  <a:close/>
                </a:path>
                <a:path w="671195" h="504825">
                  <a:moveTo>
                    <a:pt x="670796" y="374432"/>
                  </a:moveTo>
                  <a:lnTo>
                    <a:pt x="562811" y="374432"/>
                  </a:lnTo>
                  <a:lnTo>
                    <a:pt x="562811" y="414785"/>
                  </a:lnTo>
                  <a:lnTo>
                    <a:pt x="670796" y="414785"/>
                  </a:lnTo>
                  <a:lnTo>
                    <a:pt x="670796" y="374432"/>
                  </a:lnTo>
                  <a:close/>
                </a:path>
                <a:path w="671195" h="504825">
                  <a:moveTo>
                    <a:pt x="226060" y="320952"/>
                  </a:moveTo>
                  <a:lnTo>
                    <a:pt x="208614" y="320952"/>
                  </a:lnTo>
                  <a:lnTo>
                    <a:pt x="208614" y="361313"/>
                  </a:lnTo>
                  <a:lnTo>
                    <a:pt x="226060" y="361313"/>
                  </a:lnTo>
                  <a:lnTo>
                    <a:pt x="226060" y="320952"/>
                  </a:lnTo>
                  <a:close/>
                </a:path>
                <a:path w="671195" h="504825">
                  <a:moveTo>
                    <a:pt x="344116" y="320952"/>
                  </a:moveTo>
                  <a:lnTo>
                    <a:pt x="326661" y="320952"/>
                  </a:lnTo>
                  <a:lnTo>
                    <a:pt x="326661" y="361313"/>
                  </a:lnTo>
                  <a:lnTo>
                    <a:pt x="344116" y="361313"/>
                  </a:lnTo>
                  <a:lnTo>
                    <a:pt x="344116" y="320952"/>
                  </a:lnTo>
                  <a:close/>
                </a:path>
                <a:path w="671195" h="504825">
                  <a:moveTo>
                    <a:pt x="462191" y="320953"/>
                  </a:moveTo>
                  <a:lnTo>
                    <a:pt x="444755" y="320952"/>
                  </a:lnTo>
                  <a:lnTo>
                    <a:pt x="444755" y="361313"/>
                  </a:lnTo>
                  <a:lnTo>
                    <a:pt x="462191" y="361313"/>
                  </a:lnTo>
                  <a:lnTo>
                    <a:pt x="462191" y="320953"/>
                  </a:lnTo>
                  <a:close/>
                </a:path>
                <a:path w="671195" h="504825">
                  <a:moveTo>
                    <a:pt x="670796" y="320953"/>
                  </a:moveTo>
                  <a:lnTo>
                    <a:pt x="562811" y="320953"/>
                  </a:lnTo>
                  <a:lnTo>
                    <a:pt x="562811" y="361313"/>
                  </a:lnTo>
                  <a:lnTo>
                    <a:pt x="670796" y="361313"/>
                  </a:lnTo>
                  <a:lnTo>
                    <a:pt x="670796" y="320953"/>
                  </a:lnTo>
                  <a:close/>
                </a:path>
                <a:path w="671195" h="504825">
                  <a:moveTo>
                    <a:pt x="600797" y="0"/>
                  </a:moveTo>
                  <a:lnTo>
                    <a:pt x="518502" y="0"/>
                  </a:lnTo>
                  <a:lnTo>
                    <a:pt x="498804" y="222436"/>
                  </a:lnTo>
                  <a:lnTo>
                    <a:pt x="620504" y="222437"/>
                  </a:lnTo>
                  <a:lnTo>
                    <a:pt x="600797" y="0"/>
                  </a:lnTo>
                  <a:close/>
                </a:path>
                <a:path w="671195" h="504825">
                  <a:moveTo>
                    <a:pt x="457874" y="0"/>
                  </a:moveTo>
                  <a:lnTo>
                    <a:pt x="375579" y="0"/>
                  </a:lnTo>
                  <a:lnTo>
                    <a:pt x="355872" y="222422"/>
                  </a:lnTo>
                  <a:lnTo>
                    <a:pt x="477581" y="222422"/>
                  </a:lnTo>
                  <a:lnTo>
                    <a:pt x="457874" y="0"/>
                  </a:lnTo>
                  <a:close/>
                </a:path>
                <a:path w="671195" h="504825">
                  <a:moveTo>
                    <a:pt x="109565" y="127173"/>
                  </a:moveTo>
                  <a:lnTo>
                    <a:pt x="109565" y="209282"/>
                  </a:lnTo>
                  <a:lnTo>
                    <a:pt x="219140" y="209282"/>
                  </a:lnTo>
                  <a:lnTo>
                    <a:pt x="109565" y="127173"/>
                  </a:lnTo>
                  <a:close/>
                </a:path>
                <a:path w="671195" h="504825">
                  <a:moveTo>
                    <a:pt x="219140" y="127173"/>
                  </a:moveTo>
                  <a:lnTo>
                    <a:pt x="219140" y="209282"/>
                  </a:lnTo>
                  <a:lnTo>
                    <a:pt x="328645" y="209282"/>
                  </a:lnTo>
                  <a:lnTo>
                    <a:pt x="219140" y="127173"/>
                  </a:lnTo>
                  <a:close/>
                </a:path>
              </a:pathLst>
            </a:custGeom>
            <a:solidFill>
              <a:srgbClr val="A4A4A4">
                <a:alpha val="7843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349190" y="4491625"/>
              <a:ext cx="671195" cy="504825"/>
            </a:xfrm>
            <a:custGeom>
              <a:avLst/>
              <a:gdLst/>
              <a:ahLst/>
              <a:cxnLst/>
              <a:rect l="l" t="t" r="r" b="b"/>
              <a:pathLst>
                <a:path w="671195" h="504825">
                  <a:moveTo>
                    <a:pt x="580237" y="307841"/>
                  </a:moveTo>
                  <a:lnTo>
                    <a:pt x="90596" y="307841"/>
                  </a:lnTo>
                  <a:lnTo>
                    <a:pt x="90596" y="427904"/>
                  </a:lnTo>
                  <a:lnTo>
                    <a:pt x="580238" y="427904"/>
                  </a:lnTo>
                  <a:lnTo>
                    <a:pt x="580237" y="307841"/>
                  </a:lnTo>
                  <a:close/>
                </a:path>
                <a:path w="671195" h="504825">
                  <a:moveTo>
                    <a:pt x="208614" y="414785"/>
                  </a:moveTo>
                  <a:lnTo>
                    <a:pt x="107994" y="414785"/>
                  </a:lnTo>
                  <a:lnTo>
                    <a:pt x="107994" y="374432"/>
                  </a:lnTo>
                  <a:lnTo>
                    <a:pt x="208614" y="374432"/>
                  </a:lnTo>
                  <a:lnTo>
                    <a:pt x="208614" y="414785"/>
                  </a:lnTo>
                  <a:close/>
                </a:path>
                <a:path w="671195" h="504825">
                  <a:moveTo>
                    <a:pt x="208614" y="361313"/>
                  </a:moveTo>
                  <a:lnTo>
                    <a:pt x="107994" y="361313"/>
                  </a:lnTo>
                  <a:lnTo>
                    <a:pt x="107994" y="320952"/>
                  </a:lnTo>
                  <a:lnTo>
                    <a:pt x="208614" y="320952"/>
                  </a:lnTo>
                  <a:lnTo>
                    <a:pt x="208614" y="361313"/>
                  </a:lnTo>
                  <a:close/>
                </a:path>
                <a:path w="671195" h="504825">
                  <a:moveTo>
                    <a:pt x="326661" y="414785"/>
                  </a:moveTo>
                  <a:lnTo>
                    <a:pt x="226060" y="414785"/>
                  </a:lnTo>
                  <a:lnTo>
                    <a:pt x="226060" y="374432"/>
                  </a:lnTo>
                  <a:lnTo>
                    <a:pt x="326661" y="374432"/>
                  </a:lnTo>
                  <a:lnTo>
                    <a:pt x="326661" y="414785"/>
                  </a:lnTo>
                  <a:close/>
                </a:path>
                <a:path w="671195" h="504825">
                  <a:moveTo>
                    <a:pt x="326661" y="361313"/>
                  </a:moveTo>
                  <a:lnTo>
                    <a:pt x="226060" y="361313"/>
                  </a:lnTo>
                  <a:lnTo>
                    <a:pt x="226060" y="320952"/>
                  </a:lnTo>
                  <a:lnTo>
                    <a:pt x="326661" y="320952"/>
                  </a:lnTo>
                  <a:lnTo>
                    <a:pt x="326661" y="361313"/>
                  </a:lnTo>
                  <a:close/>
                </a:path>
                <a:path w="671195" h="504825">
                  <a:moveTo>
                    <a:pt x="444755" y="414785"/>
                  </a:moveTo>
                  <a:lnTo>
                    <a:pt x="344116" y="414785"/>
                  </a:lnTo>
                  <a:lnTo>
                    <a:pt x="344116" y="374432"/>
                  </a:lnTo>
                  <a:lnTo>
                    <a:pt x="444755" y="374432"/>
                  </a:lnTo>
                  <a:lnTo>
                    <a:pt x="444755" y="414785"/>
                  </a:lnTo>
                  <a:close/>
                </a:path>
                <a:path w="671195" h="504825">
                  <a:moveTo>
                    <a:pt x="444755" y="361313"/>
                  </a:moveTo>
                  <a:lnTo>
                    <a:pt x="344116" y="361313"/>
                  </a:lnTo>
                  <a:lnTo>
                    <a:pt x="344116" y="320952"/>
                  </a:lnTo>
                  <a:lnTo>
                    <a:pt x="444755" y="320953"/>
                  </a:lnTo>
                  <a:lnTo>
                    <a:pt x="444755" y="361313"/>
                  </a:lnTo>
                  <a:close/>
                </a:path>
                <a:path w="671195" h="504825">
                  <a:moveTo>
                    <a:pt x="562811" y="414785"/>
                  </a:moveTo>
                  <a:lnTo>
                    <a:pt x="462191" y="414785"/>
                  </a:lnTo>
                  <a:lnTo>
                    <a:pt x="462191" y="374432"/>
                  </a:lnTo>
                  <a:lnTo>
                    <a:pt x="562811" y="374432"/>
                  </a:lnTo>
                  <a:lnTo>
                    <a:pt x="562811" y="414785"/>
                  </a:lnTo>
                  <a:close/>
                </a:path>
                <a:path w="671195" h="504825">
                  <a:moveTo>
                    <a:pt x="562811" y="361313"/>
                  </a:moveTo>
                  <a:lnTo>
                    <a:pt x="462191" y="361313"/>
                  </a:lnTo>
                  <a:lnTo>
                    <a:pt x="462191" y="320953"/>
                  </a:lnTo>
                  <a:lnTo>
                    <a:pt x="562811" y="320953"/>
                  </a:lnTo>
                  <a:lnTo>
                    <a:pt x="562811" y="361313"/>
                  </a:lnTo>
                  <a:close/>
                </a:path>
                <a:path w="671195" h="504825">
                  <a:moveTo>
                    <a:pt x="620504" y="222437"/>
                  </a:moveTo>
                  <a:lnTo>
                    <a:pt x="600797" y="0"/>
                  </a:lnTo>
                  <a:lnTo>
                    <a:pt x="518502" y="0"/>
                  </a:lnTo>
                  <a:lnTo>
                    <a:pt x="498804" y="222436"/>
                  </a:lnTo>
                  <a:lnTo>
                    <a:pt x="477582" y="222436"/>
                  </a:lnTo>
                  <a:lnTo>
                    <a:pt x="457874" y="0"/>
                  </a:lnTo>
                  <a:lnTo>
                    <a:pt x="375579" y="0"/>
                  </a:lnTo>
                  <a:lnTo>
                    <a:pt x="355872" y="222422"/>
                  </a:lnTo>
                  <a:lnTo>
                    <a:pt x="346170" y="222422"/>
                  </a:lnTo>
                  <a:lnTo>
                    <a:pt x="219140" y="127173"/>
                  </a:lnTo>
                  <a:lnTo>
                    <a:pt x="219140" y="209282"/>
                  </a:lnTo>
                  <a:lnTo>
                    <a:pt x="109565" y="127173"/>
                  </a:lnTo>
                  <a:lnTo>
                    <a:pt x="109565" y="209282"/>
                  </a:lnTo>
                  <a:lnTo>
                    <a:pt x="0" y="127173"/>
                  </a:lnTo>
                  <a:lnTo>
                    <a:pt x="0" y="504439"/>
                  </a:lnTo>
                  <a:lnTo>
                    <a:pt x="670796" y="504439"/>
                  </a:lnTo>
                  <a:lnTo>
                    <a:pt x="670796" y="222437"/>
                  </a:lnTo>
                  <a:lnTo>
                    <a:pt x="620504" y="222437"/>
                  </a:lnTo>
                  <a:close/>
                </a:path>
              </a:pathLst>
            </a:custGeom>
            <a:ln w="248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1074907" y="4351020"/>
              <a:ext cx="1001394" cy="780415"/>
            </a:xfrm>
            <a:custGeom>
              <a:avLst/>
              <a:gdLst/>
              <a:ahLst/>
              <a:cxnLst/>
              <a:rect l="l" t="t" r="r" b="b"/>
              <a:pathLst>
                <a:path w="1001395" h="780414">
                  <a:moveTo>
                    <a:pt x="500634" y="0"/>
                  </a:moveTo>
                  <a:lnTo>
                    <a:pt x="446086" y="2288"/>
                  </a:lnTo>
                  <a:lnTo>
                    <a:pt x="393240" y="8996"/>
                  </a:lnTo>
                  <a:lnTo>
                    <a:pt x="342400" y="19885"/>
                  </a:lnTo>
                  <a:lnTo>
                    <a:pt x="293871" y="34717"/>
                  </a:lnTo>
                  <a:lnTo>
                    <a:pt x="247960" y="53255"/>
                  </a:lnTo>
                  <a:lnTo>
                    <a:pt x="204971" y="75261"/>
                  </a:lnTo>
                  <a:lnTo>
                    <a:pt x="165211" y="100497"/>
                  </a:lnTo>
                  <a:lnTo>
                    <a:pt x="128984" y="128725"/>
                  </a:lnTo>
                  <a:lnTo>
                    <a:pt x="96597" y="159709"/>
                  </a:lnTo>
                  <a:lnTo>
                    <a:pt x="68354" y="193209"/>
                  </a:lnTo>
                  <a:lnTo>
                    <a:pt x="44561" y="228988"/>
                  </a:lnTo>
                  <a:lnTo>
                    <a:pt x="25523" y="266809"/>
                  </a:lnTo>
                  <a:lnTo>
                    <a:pt x="11547" y="306434"/>
                  </a:lnTo>
                  <a:lnTo>
                    <a:pt x="2937" y="347625"/>
                  </a:lnTo>
                  <a:lnTo>
                    <a:pt x="0" y="390143"/>
                  </a:lnTo>
                  <a:lnTo>
                    <a:pt x="2937" y="432662"/>
                  </a:lnTo>
                  <a:lnTo>
                    <a:pt x="11547" y="473853"/>
                  </a:lnTo>
                  <a:lnTo>
                    <a:pt x="25523" y="513478"/>
                  </a:lnTo>
                  <a:lnTo>
                    <a:pt x="44561" y="551299"/>
                  </a:lnTo>
                  <a:lnTo>
                    <a:pt x="68354" y="587078"/>
                  </a:lnTo>
                  <a:lnTo>
                    <a:pt x="96597" y="620578"/>
                  </a:lnTo>
                  <a:lnTo>
                    <a:pt x="128984" y="651562"/>
                  </a:lnTo>
                  <a:lnTo>
                    <a:pt x="165211" y="679790"/>
                  </a:lnTo>
                  <a:lnTo>
                    <a:pt x="204971" y="705026"/>
                  </a:lnTo>
                  <a:lnTo>
                    <a:pt x="247960" y="727032"/>
                  </a:lnTo>
                  <a:lnTo>
                    <a:pt x="293871" y="745570"/>
                  </a:lnTo>
                  <a:lnTo>
                    <a:pt x="342400" y="760402"/>
                  </a:lnTo>
                  <a:lnTo>
                    <a:pt x="393240" y="771291"/>
                  </a:lnTo>
                  <a:lnTo>
                    <a:pt x="446086" y="777999"/>
                  </a:lnTo>
                  <a:lnTo>
                    <a:pt x="500634" y="780287"/>
                  </a:lnTo>
                  <a:lnTo>
                    <a:pt x="555181" y="777999"/>
                  </a:lnTo>
                  <a:lnTo>
                    <a:pt x="608027" y="771291"/>
                  </a:lnTo>
                  <a:lnTo>
                    <a:pt x="658867" y="760402"/>
                  </a:lnTo>
                  <a:lnTo>
                    <a:pt x="707396" y="745570"/>
                  </a:lnTo>
                  <a:lnTo>
                    <a:pt x="753307" y="727032"/>
                  </a:lnTo>
                  <a:lnTo>
                    <a:pt x="796296" y="705026"/>
                  </a:lnTo>
                  <a:lnTo>
                    <a:pt x="836056" y="679790"/>
                  </a:lnTo>
                  <a:lnTo>
                    <a:pt x="872283" y="651562"/>
                  </a:lnTo>
                  <a:lnTo>
                    <a:pt x="904670" y="620578"/>
                  </a:lnTo>
                  <a:lnTo>
                    <a:pt x="932913" y="587078"/>
                  </a:lnTo>
                  <a:lnTo>
                    <a:pt x="956706" y="551299"/>
                  </a:lnTo>
                  <a:lnTo>
                    <a:pt x="975744" y="513478"/>
                  </a:lnTo>
                  <a:lnTo>
                    <a:pt x="989720" y="473853"/>
                  </a:lnTo>
                  <a:lnTo>
                    <a:pt x="998330" y="432662"/>
                  </a:lnTo>
                  <a:lnTo>
                    <a:pt x="1001268" y="390143"/>
                  </a:lnTo>
                  <a:lnTo>
                    <a:pt x="998330" y="347625"/>
                  </a:lnTo>
                  <a:lnTo>
                    <a:pt x="989720" y="306434"/>
                  </a:lnTo>
                  <a:lnTo>
                    <a:pt x="975744" y="266809"/>
                  </a:lnTo>
                  <a:lnTo>
                    <a:pt x="956706" y="228988"/>
                  </a:lnTo>
                  <a:lnTo>
                    <a:pt x="932913" y="193209"/>
                  </a:lnTo>
                  <a:lnTo>
                    <a:pt x="904670" y="159709"/>
                  </a:lnTo>
                  <a:lnTo>
                    <a:pt x="872283" y="128725"/>
                  </a:lnTo>
                  <a:lnTo>
                    <a:pt x="836056" y="100497"/>
                  </a:lnTo>
                  <a:lnTo>
                    <a:pt x="796296" y="75261"/>
                  </a:lnTo>
                  <a:lnTo>
                    <a:pt x="753307" y="53255"/>
                  </a:lnTo>
                  <a:lnTo>
                    <a:pt x="707396" y="34717"/>
                  </a:lnTo>
                  <a:lnTo>
                    <a:pt x="658867" y="19885"/>
                  </a:lnTo>
                  <a:lnTo>
                    <a:pt x="608027" y="8996"/>
                  </a:lnTo>
                  <a:lnTo>
                    <a:pt x="555181" y="2288"/>
                  </a:lnTo>
                  <a:lnTo>
                    <a:pt x="500634" y="0"/>
                  </a:lnTo>
                  <a:close/>
                </a:path>
              </a:pathLst>
            </a:custGeom>
            <a:solidFill>
              <a:srgbClr val="41548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1244535" y="4465717"/>
              <a:ext cx="671195" cy="504825"/>
            </a:xfrm>
            <a:custGeom>
              <a:avLst/>
              <a:gdLst/>
              <a:ahLst/>
              <a:cxnLst/>
              <a:rect l="l" t="t" r="r" b="b"/>
              <a:pathLst>
                <a:path w="671195" h="504825">
                  <a:moveTo>
                    <a:pt x="0" y="127173"/>
                  </a:moveTo>
                  <a:lnTo>
                    <a:pt x="0" y="504438"/>
                  </a:lnTo>
                  <a:lnTo>
                    <a:pt x="670796" y="504439"/>
                  </a:lnTo>
                  <a:lnTo>
                    <a:pt x="670796" y="414785"/>
                  </a:lnTo>
                  <a:lnTo>
                    <a:pt x="107994" y="414785"/>
                  </a:lnTo>
                  <a:lnTo>
                    <a:pt x="107994" y="374432"/>
                  </a:lnTo>
                  <a:lnTo>
                    <a:pt x="670796" y="374432"/>
                  </a:lnTo>
                  <a:lnTo>
                    <a:pt x="670796" y="361313"/>
                  </a:lnTo>
                  <a:lnTo>
                    <a:pt x="107994" y="361313"/>
                  </a:lnTo>
                  <a:lnTo>
                    <a:pt x="107994" y="320952"/>
                  </a:lnTo>
                  <a:lnTo>
                    <a:pt x="670796" y="320953"/>
                  </a:lnTo>
                  <a:lnTo>
                    <a:pt x="670796" y="222437"/>
                  </a:lnTo>
                  <a:lnTo>
                    <a:pt x="477582" y="222436"/>
                  </a:lnTo>
                  <a:lnTo>
                    <a:pt x="346169" y="222422"/>
                  </a:lnTo>
                  <a:lnTo>
                    <a:pt x="328645" y="209282"/>
                  </a:lnTo>
                  <a:lnTo>
                    <a:pt x="109565" y="209282"/>
                  </a:lnTo>
                  <a:lnTo>
                    <a:pt x="0" y="127173"/>
                  </a:lnTo>
                  <a:close/>
                </a:path>
                <a:path w="671195" h="504825">
                  <a:moveTo>
                    <a:pt x="226059" y="374432"/>
                  </a:moveTo>
                  <a:lnTo>
                    <a:pt x="208614" y="374432"/>
                  </a:lnTo>
                  <a:lnTo>
                    <a:pt x="208614" y="414785"/>
                  </a:lnTo>
                  <a:lnTo>
                    <a:pt x="226059" y="414785"/>
                  </a:lnTo>
                  <a:lnTo>
                    <a:pt x="226059" y="374432"/>
                  </a:lnTo>
                  <a:close/>
                </a:path>
                <a:path w="671195" h="504825">
                  <a:moveTo>
                    <a:pt x="344115" y="374432"/>
                  </a:moveTo>
                  <a:lnTo>
                    <a:pt x="326661" y="374432"/>
                  </a:lnTo>
                  <a:lnTo>
                    <a:pt x="326661" y="414785"/>
                  </a:lnTo>
                  <a:lnTo>
                    <a:pt x="344115" y="414785"/>
                  </a:lnTo>
                  <a:lnTo>
                    <a:pt x="344115" y="374432"/>
                  </a:lnTo>
                  <a:close/>
                </a:path>
                <a:path w="671195" h="504825">
                  <a:moveTo>
                    <a:pt x="462191" y="374432"/>
                  </a:moveTo>
                  <a:lnTo>
                    <a:pt x="444755" y="374432"/>
                  </a:lnTo>
                  <a:lnTo>
                    <a:pt x="444755" y="414785"/>
                  </a:lnTo>
                  <a:lnTo>
                    <a:pt x="462191" y="414785"/>
                  </a:lnTo>
                  <a:lnTo>
                    <a:pt x="462191" y="374432"/>
                  </a:lnTo>
                  <a:close/>
                </a:path>
                <a:path w="671195" h="504825">
                  <a:moveTo>
                    <a:pt x="670796" y="374432"/>
                  </a:moveTo>
                  <a:lnTo>
                    <a:pt x="562811" y="374432"/>
                  </a:lnTo>
                  <a:lnTo>
                    <a:pt x="562811" y="414785"/>
                  </a:lnTo>
                  <a:lnTo>
                    <a:pt x="670796" y="414785"/>
                  </a:lnTo>
                  <a:lnTo>
                    <a:pt x="670796" y="374432"/>
                  </a:lnTo>
                  <a:close/>
                </a:path>
                <a:path w="671195" h="504825">
                  <a:moveTo>
                    <a:pt x="226059" y="320952"/>
                  </a:moveTo>
                  <a:lnTo>
                    <a:pt x="208614" y="320952"/>
                  </a:lnTo>
                  <a:lnTo>
                    <a:pt x="208614" y="361313"/>
                  </a:lnTo>
                  <a:lnTo>
                    <a:pt x="226059" y="361313"/>
                  </a:lnTo>
                  <a:lnTo>
                    <a:pt x="226059" y="320952"/>
                  </a:lnTo>
                  <a:close/>
                </a:path>
                <a:path w="671195" h="504825">
                  <a:moveTo>
                    <a:pt x="344115" y="320952"/>
                  </a:moveTo>
                  <a:lnTo>
                    <a:pt x="326661" y="320952"/>
                  </a:lnTo>
                  <a:lnTo>
                    <a:pt x="326661" y="361313"/>
                  </a:lnTo>
                  <a:lnTo>
                    <a:pt x="344115" y="361313"/>
                  </a:lnTo>
                  <a:lnTo>
                    <a:pt x="344115" y="320952"/>
                  </a:lnTo>
                  <a:close/>
                </a:path>
                <a:path w="671195" h="504825">
                  <a:moveTo>
                    <a:pt x="462191" y="320953"/>
                  </a:moveTo>
                  <a:lnTo>
                    <a:pt x="444755" y="320952"/>
                  </a:lnTo>
                  <a:lnTo>
                    <a:pt x="444755" y="361313"/>
                  </a:lnTo>
                  <a:lnTo>
                    <a:pt x="462191" y="361313"/>
                  </a:lnTo>
                  <a:lnTo>
                    <a:pt x="462191" y="320953"/>
                  </a:lnTo>
                  <a:close/>
                </a:path>
                <a:path w="671195" h="504825">
                  <a:moveTo>
                    <a:pt x="670796" y="320953"/>
                  </a:moveTo>
                  <a:lnTo>
                    <a:pt x="562811" y="320953"/>
                  </a:lnTo>
                  <a:lnTo>
                    <a:pt x="562811" y="361313"/>
                  </a:lnTo>
                  <a:lnTo>
                    <a:pt x="670796" y="361313"/>
                  </a:lnTo>
                  <a:lnTo>
                    <a:pt x="670796" y="320953"/>
                  </a:lnTo>
                  <a:close/>
                </a:path>
                <a:path w="671195" h="504825">
                  <a:moveTo>
                    <a:pt x="600797" y="0"/>
                  </a:moveTo>
                  <a:lnTo>
                    <a:pt x="518502" y="0"/>
                  </a:lnTo>
                  <a:lnTo>
                    <a:pt x="498804" y="222436"/>
                  </a:lnTo>
                  <a:lnTo>
                    <a:pt x="620504" y="222437"/>
                  </a:lnTo>
                  <a:lnTo>
                    <a:pt x="600797" y="0"/>
                  </a:lnTo>
                  <a:close/>
                </a:path>
                <a:path w="671195" h="504825">
                  <a:moveTo>
                    <a:pt x="457874" y="0"/>
                  </a:moveTo>
                  <a:lnTo>
                    <a:pt x="375579" y="0"/>
                  </a:lnTo>
                  <a:lnTo>
                    <a:pt x="355872" y="222422"/>
                  </a:lnTo>
                  <a:lnTo>
                    <a:pt x="477580" y="222422"/>
                  </a:lnTo>
                  <a:lnTo>
                    <a:pt x="457874" y="0"/>
                  </a:lnTo>
                  <a:close/>
                </a:path>
                <a:path w="671195" h="504825">
                  <a:moveTo>
                    <a:pt x="109565" y="127173"/>
                  </a:moveTo>
                  <a:lnTo>
                    <a:pt x="109565" y="209282"/>
                  </a:lnTo>
                  <a:lnTo>
                    <a:pt x="219140" y="209282"/>
                  </a:lnTo>
                  <a:lnTo>
                    <a:pt x="109565" y="127173"/>
                  </a:lnTo>
                  <a:close/>
                </a:path>
                <a:path w="671195" h="504825">
                  <a:moveTo>
                    <a:pt x="219140" y="127173"/>
                  </a:moveTo>
                  <a:lnTo>
                    <a:pt x="219140" y="209282"/>
                  </a:lnTo>
                  <a:lnTo>
                    <a:pt x="328645" y="209282"/>
                  </a:lnTo>
                  <a:lnTo>
                    <a:pt x="219140" y="127173"/>
                  </a:lnTo>
                  <a:close/>
                </a:path>
              </a:pathLst>
            </a:custGeom>
            <a:solidFill>
              <a:srgbClr val="A4A4A4">
                <a:alpha val="7843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1244535" y="4465717"/>
              <a:ext cx="671195" cy="504825"/>
            </a:xfrm>
            <a:custGeom>
              <a:avLst/>
              <a:gdLst/>
              <a:ahLst/>
              <a:cxnLst/>
              <a:rect l="l" t="t" r="r" b="b"/>
              <a:pathLst>
                <a:path w="671195" h="504825">
                  <a:moveTo>
                    <a:pt x="580237" y="307841"/>
                  </a:moveTo>
                  <a:lnTo>
                    <a:pt x="90596" y="307841"/>
                  </a:lnTo>
                  <a:lnTo>
                    <a:pt x="90596" y="427904"/>
                  </a:lnTo>
                  <a:lnTo>
                    <a:pt x="580237" y="427904"/>
                  </a:lnTo>
                  <a:lnTo>
                    <a:pt x="580237" y="307841"/>
                  </a:lnTo>
                  <a:close/>
                </a:path>
                <a:path w="671195" h="504825">
                  <a:moveTo>
                    <a:pt x="208614" y="414785"/>
                  </a:moveTo>
                  <a:lnTo>
                    <a:pt x="107994" y="414785"/>
                  </a:lnTo>
                  <a:lnTo>
                    <a:pt x="107994" y="374432"/>
                  </a:lnTo>
                  <a:lnTo>
                    <a:pt x="208614" y="374432"/>
                  </a:lnTo>
                  <a:lnTo>
                    <a:pt x="208614" y="414785"/>
                  </a:lnTo>
                  <a:close/>
                </a:path>
                <a:path w="671195" h="504825">
                  <a:moveTo>
                    <a:pt x="208614" y="361313"/>
                  </a:moveTo>
                  <a:lnTo>
                    <a:pt x="107994" y="361313"/>
                  </a:lnTo>
                  <a:lnTo>
                    <a:pt x="107994" y="320952"/>
                  </a:lnTo>
                  <a:lnTo>
                    <a:pt x="208614" y="320952"/>
                  </a:lnTo>
                  <a:lnTo>
                    <a:pt x="208614" y="361313"/>
                  </a:lnTo>
                  <a:close/>
                </a:path>
                <a:path w="671195" h="504825">
                  <a:moveTo>
                    <a:pt x="326661" y="414785"/>
                  </a:moveTo>
                  <a:lnTo>
                    <a:pt x="226059" y="414785"/>
                  </a:lnTo>
                  <a:lnTo>
                    <a:pt x="226059" y="374432"/>
                  </a:lnTo>
                  <a:lnTo>
                    <a:pt x="326661" y="374432"/>
                  </a:lnTo>
                  <a:lnTo>
                    <a:pt x="326661" y="414785"/>
                  </a:lnTo>
                  <a:close/>
                </a:path>
                <a:path w="671195" h="504825">
                  <a:moveTo>
                    <a:pt x="326661" y="361313"/>
                  </a:moveTo>
                  <a:lnTo>
                    <a:pt x="226059" y="361313"/>
                  </a:lnTo>
                  <a:lnTo>
                    <a:pt x="226059" y="320952"/>
                  </a:lnTo>
                  <a:lnTo>
                    <a:pt x="326661" y="320952"/>
                  </a:lnTo>
                  <a:lnTo>
                    <a:pt x="326661" y="361313"/>
                  </a:lnTo>
                  <a:close/>
                </a:path>
                <a:path w="671195" h="504825">
                  <a:moveTo>
                    <a:pt x="444755" y="414785"/>
                  </a:moveTo>
                  <a:lnTo>
                    <a:pt x="344115" y="414785"/>
                  </a:lnTo>
                  <a:lnTo>
                    <a:pt x="344115" y="374432"/>
                  </a:lnTo>
                  <a:lnTo>
                    <a:pt x="444755" y="374432"/>
                  </a:lnTo>
                  <a:lnTo>
                    <a:pt x="444755" y="414785"/>
                  </a:lnTo>
                  <a:close/>
                </a:path>
                <a:path w="671195" h="504825">
                  <a:moveTo>
                    <a:pt x="444755" y="361313"/>
                  </a:moveTo>
                  <a:lnTo>
                    <a:pt x="344115" y="361313"/>
                  </a:lnTo>
                  <a:lnTo>
                    <a:pt x="344115" y="320952"/>
                  </a:lnTo>
                  <a:lnTo>
                    <a:pt x="444755" y="320953"/>
                  </a:lnTo>
                  <a:lnTo>
                    <a:pt x="444755" y="361313"/>
                  </a:lnTo>
                  <a:close/>
                </a:path>
                <a:path w="671195" h="504825">
                  <a:moveTo>
                    <a:pt x="562811" y="414785"/>
                  </a:moveTo>
                  <a:lnTo>
                    <a:pt x="462191" y="414785"/>
                  </a:lnTo>
                  <a:lnTo>
                    <a:pt x="462191" y="374432"/>
                  </a:lnTo>
                  <a:lnTo>
                    <a:pt x="562811" y="374432"/>
                  </a:lnTo>
                  <a:lnTo>
                    <a:pt x="562811" y="414785"/>
                  </a:lnTo>
                  <a:close/>
                </a:path>
                <a:path w="671195" h="504825">
                  <a:moveTo>
                    <a:pt x="562811" y="361313"/>
                  </a:moveTo>
                  <a:lnTo>
                    <a:pt x="462191" y="361313"/>
                  </a:lnTo>
                  <a:lnTo>
                    <a:pt x="462191" y="320953"/>
                  </a:lnTo>
                  <a:lnTo>
                    <a:pt x="562811" y="320953"/>
                  </a:lnTo>
                  <a:lnTo>
                    <a:pt x="562811" y="361313"/>
                  </a:lnTo>
                  <a:close/>
                </a:path>
                <a:path w="671195" h="504825">
                  <a:moveTo>
                    <a:pt x="620504" y="222437"/>
                  </a:moveTo>
                  <a:lnTo>
                    <a:pt x="600797" y="0"/>
                  </a:lnTo>
                  <a:lnTo>
                    <a:pt x="518502" y="0"/>
                  </a:lnTo>
                  <a:lnTo>
                    <a:pt x="498804" y="222436"/>
                  </a:lnTo>
                  <a:lnTo>
                    <a:pt x="477582" y="222436"/>
                  </a:lnTo>
                  <a:lnTo>
                    <a:pt x="457874" y="0"/>
                  </a:lnTo>
                  <a:lnTo>
                    <a:pt x="375579" y="0"/>
                  </a:lnTo>
                  <a:lnTo>
                    <a:pt x="355872" y="222422"/>
                  </a:lnTo>
                  <a:lnTo>
                    <a:pt x="346169" y="222422"/>
                  </a:lnTo>
                  <a:lnTo>
                    <a:pt x="219140" y="127173"/>
                  </a:lnTo>
                  <a:lnTo>
                    <a:pt x="219140" y="209282"/>
                  </a:lnTo>
                  <a:lnTo>
                    <a:pt x="109565" y="127173"/>
                  </a:lnTo>
                  <a:lnTo>
                    <a:pt x="109565" y="209282"/>
                  </a:lnTo>
                  <a:lnTo>
                    <a:pt x="0" y="127173"/>
                  </a:lnTo>
                  <a:lnTo>
                    <a:pt x="0" y="504439"/>
                  </a:lnTo>
                  <a:lnTo>
                    <a:pt x="670796" y="504439"/>
                  </a:lnTo>
                  <a:lnTo>
                    <a:pt x="670796" y="222437"/>
                  </a:lnTo>
                  <a:lnTo>
                    <a:pt x="620504" y="222437"/>
                  </a:lnTo>
                  <a:close/>
                </a:path>
              </a:pathLst>
            </a:custGeom>
            <a:ln w="248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179564" y="2055876"/>
              <a:ext cx="1001394" cy="782320"/>
            </a:xfrm>
            <a:custGeom>
              <a:avLst/>
              <a:gdLst/>
              <a:ahLst/>
              <a:cxnLst/>
              <a:rect l="l" t="t" r="r" b="b"/>
              <a:pathLst>
                <a:path w="1001395" h="782319">
                  <a:moveTo>
                    <a:pt x="500633" y="0"/>
                  </a:moveTo>
                  <a:lnTo>
                    <a:pt x="446086" y="2293"/>
                  </a:lnTo>
                  <a:lnTo>
                    <a:pt x="393240" y="9015"/>
                  </a:lnTo>
                  <a:lnTo>
                    <a:pt x="342400" y="19927"/>
                  </a:lnTo>
                  <a:lnTo>
                    <a:pt x="293871" y="34791"/>
                  </a:lnTo>
                  <a:lnTo>
                    <a:pt x="247960" y="53368"/>
                  </a:lnTo>
                  <a:lnTo>
                    <a:pt x="204971" y="75419"/>
                  </a:lnTo>
                  <a:lnTo>
                    <a:pt x="165211" y="100707"/>
                  </a:lnTo>
                  <a:lnTo>
                    <a:pt x="128984" y="128993"/>
                  </a:lnTo>
                  <a:lnTo>
                    <a:pt x="96597" y="160038"/>
                  </a:lnTo>
                  <a:lnTo>
                    <a:pt x="68354" y="193604"/>
                  </a:lnTo>
                  <a:lnTo>
                    <a:pt x="44561" y="229453"/>
                  </a:lnTo>
                  <a:lnTo>
                    <a:pt x="25523" y="267346"/>
                  </a:lnTo>
                  <a:lnTo>
                    <a:pt x="11547" y="307044"/>
                  </a:lnTo>
                  <a:lnTo>
                    <a:pt x="2937" y="348310"/>
                  </a:lnTo>
                  <a:lnTo>
                    <a:pt x="0" y="390906"/>
                  </a:lnTo>
                  <a:lnTo>
                    <a:pt x="2937" y="433501"/>
                  </a:lnTo>
                  <a:lnTo>
                    <a:pt x="11547" y="474767"/>
                  </a:lnTo>
                  <a:lnTo>
                    <a:pt x="25523" y="514465"/>
                  </a:lnTo>
                  <a:lnTo>
                    <a:pt x="44561" y="552358"/>
                  </a:lnTo>
                  <a:lnTo>
                    <a:pt x="68354" y="588207"/>
                  </a:lnTo>
                  <a:lnTo>
                    <a:pt x="96597" y="621773"/>
                  </a:lnTo>
                  <a:lnTo>
                    <a:pt x="128984" y="652818"/>
                  </a:lnTo>
                  <a:lnTo>
                    <a:pt x="165211" y="681104"/>
                  </a:lnTo>
                  <a:lnTo>
                    <a:pt x="204971" y="706392"/>
                  </a:lnTo>
                  <a:lnTo>
                    <a:pt x="247960" y="728443"/>
                  </a:lnTo>
                  <a:lnTo>
                    <a:pt x="293871" y="747020"/>
                  </a:lnTo>
                  <a:lnTo>
                    <a:pt x="342400" y="761884"/>
                  </a:lnTo>
                  <a:lnTo>
                    <a:pt x="393240" y="772796"/>
                  </a:lnTo>
                  <a:lnTo>
                    <a:pt x="446086" y="779518"/>
                  </a:lnTo>
                  <a:lnTo>
                    <a:pt x="500633" y="781812"/>
                  </a:lnTo>
                  <a:lnTo>
                    <a:pt x="555181" y="779518"/>
                  </a:lnTo>
                  <a:lnTo>
                    <a:pt x="608027" y="772796"/>
                  </a:lnTo>
                  <a:lnTo>
                    <a:pt x="658867" y="761884"/>
                  </a:lnTo>
                  <a:lnTo>
                    <a:pt x="707396" y="747020"/>
                  </a:lnTo>
                  <a:lnTo>
                    <a:pt x="753307" y="728443"/>
                  </a:lnTo>
                  <a:lnTo>
                    <a:pt x="796296" y="706392"/>
                  </a:lnTo>
                  <a:lnTo>
                    <a:pt x="836056" y="681104"/>
                  </a:lnTo>
                  <a:lnTo>
                    <a:pt x="872283" y="652818"/>
                  </a:lnTo>
                  <a:lnTo>
                    <a:pt x="904670" y="621773"/>
                  </a:lnTo>
                  <a:lnTo>
                    <a:pt x="932913" y="588207"/>
                  </a:lnTo>
                  <a:lnTo>
                    <a:pt x="956706" y="552358"/>
                  </a:lnTo>
                  <a:lnTo>
                    <a:pt x="975744" y="514465"/>
                  </a:lnTo>
                  <a:lnTo>
                    <a:pt x="989720" y="474767"/>
                  </a:lnTo>
                  <a:lnTo>
                    <a:pt x="998330" y="433501"/>
                  </a:lnTo>
                  <a:lnTo>
                    <a:pt x="1001267" y="390906"/>
                  </a:lnTo>
                  <a:lnTo>
                    <a:pt x="998330" y="348310"/>
                  </a:lnTo>
                  <a:lnTo>
                    <a:pt x="989720" y="307044"/>
                  </a:lnTo>
                  <a:lnTo>
                    <a:pt x="975744" y="267346"/>
                  </a:lnTo>
                  <a:lnTo>
                    <a:pt x="956706" y="229453"/>
                  </a:lnTo>
                  <a:lnTo>
                    <a:pt x="932913" y="193604"/>
                  </a:lnTo>
                  <a:lnTo>
                    <a:pt x="904670" y="160038"/>
                  </a:lnTo>
                  <a:lnTo>
                    <a:pt x="872283" y="128993"/>
                  </a:lnTo>
                  <a:lnTo>
                    <a:pt x="836056" y="100707"/>
                  </a:lnTo>
                  <a:lnTo>
                    <a:pt x="796296" y="75419"/>
                  </a:lnTo>
                  <a:lnTo>
                    <a:pt x="753307" y="53368"/>
                  </a:lnTo>
                  <a:lnTo>
                    <a:pt x="707396" y="34791"/>
                  </a:lnTo>
                  <a:lnTo>
                    <a:pt x="658867" y="19927"/>
                  </a:lnTo>
                  <a:lnTo>
                    <a:pt x="608027" y="9015"/>
                  </a:lnTo>
                  <a:lnTo>
                    <a:pt x="555181" y="2293"/>
                  </a:lnTo>
                  <a:lnTo>
                    <a:pt x="500633" y="0"/>
                  </a:lnTo>
                  <a:close/>
                </a:path>
              </a:pathLst>
            </a:custGeom>
            <a:solidFill>
              <a:srgbClr val="41548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7349190" y="2172097"/>
              <a:ext cx="671195" cy="504825"/>
            </a:xfrm>
            <a:custGeom>
              <a:avLst/>
              <a:gdLst/>
              <a:ahLst/>
              <a:cxnLst/>
              <a:rect l="l" t="t" r="r" b="b"/>
              <a:pathLst>
                <a:path w="671195" h="504825">
                  <a:moveTo>
                    <a:pt x="0" y="127173"/>
                  </a:moveTo>
                  <a:lnTo>
                    <a:pt x="0" y="504438"/>
                  </a:lnTo>
                  <a:lnTo>
                    <a:pt x="670796" y="504439"/>
                  </a:lnTo>
                  <a:lnTo>
                    <a:pt x="670796" y="414785"/>
                  </a:lnTo>
                  <a:lnTo>
                    <a:pt x="107994" y="414785"/>
                  </a:lnTo>
                  <a:lnTo>
                    <a:pt x="107994" y="374431"/>
                  </a:lnTo>
                  <a:lnTo>
                    <a:pt x="670796" y="374432"/>
                  </a:lnTo>
                  <a:lnTo>
                    <a:pt x="670796" y="361313"/>
                  </a:lnTo>
                  <a:lnTo>
                    <a:pt x="107994" y="361313"/>
                  </a:lnTo>
                  <a:lnTo>
                    <a:pt x="107994" y="320952"/>
                  </a:lnTo>
                  <a:lnTo>
                    <a:pt x="670796" y="320953"/>
                  </a:lnTo>
                  <a:lnTo>
                    <a:pt x="670796" y="222437"/>
                  </a:lnTo>
                  <a:lnTo>
                    <a:pt x="477582" y="222437"/>
                  </a:lnTo>
                  <a:lnTo>
                    <a:pt x="346170" y="222422"/>
                  </a:lnTo>
                  <a:lnTo>
                    <a:pt x="328645" y="209282"/>
                  </a:lnTo>
                  <a:lnTo>
                    <a:pt x="109565" y="209282"/>
                  </a:lnTo>
                  <a:lnTo>
                    <a:pt x="0" y="127173"/>
                  </a:lnTo>
                  <a:close/>
                </a:path>
                <a:path w="671195" h="504825">
                  <a:moveTo>
                    <a:pt x="226060" y="374432"/>
                  </a:moveTo>
                  <a:lnTo>
                    <a:pt x="208614" y="374432"/>
                  </a:lnTo>
                  <a:lnTo>
                    <a:pt x="208614" y="414785"/>
                  </a:lnTo>
                  <a:lnTo>
                    <a:pt x="226060" y="414785"/>
                  </a:lnTo>
                  <a:lnTo>
                    <a:pt x="226060" y="374432"/>
                  </a:lnTo>
                  <a:close/>
                </a:path>
                <a:path w="671195" h="504825">
                  <a:moveTo>
                    <a:pt x="344116" y="374432"/>
                  </a:moveTo>
                  <a:lnTo>
                    <a:pt x="326661" y="374432"/>
                  </a:lnTo>
                  <a:lnTo>
                    <a:pt x="326661" y="414785"/>
                  </a:lnTo>
                  <a:lnTo>
                    <a:pt x="344116" y="414785"/>
                  </a:lnTo>
                  <a:lnTo>
                    <a:pt x="344116" y="374432"/>
                  </a:lnTo>
                  <a:close/>
                </a:path>
                <a:path w="671195" h="504825">
                  <a:moveTo>
                    <a:pt x="462191" y="374432"/>
                  </a:moveTo>
                  <a:lnTo>
                    <a:pt x="444755" y="374432"/>
                  </a:lnTo>
                  <a:lnTo>
                    <a:pt x="444755" y="414785"/>
                  </a:lnTo>
                  <a:lnTo>
                    <a:pt x="462191" y="414785"/>
                  </a:lnTo>
                  <a:lnTo>
                    <a:pt x="462191" y="374432"/>
                  </a:lnTo>
                  <a:close/>
                </a:path>
                <a:path w="671195" h="504825">
                  <a:moveTo>
                    <a:pt x="670796" y="374432"/>
                  </a:moveTo>
                  <a:lnTo>
                    <a:pt x="562811" y="374432"/>
                  </a:lnTo>
                  <a:lnTo>
                    <a:pt x="562811" y="414785"/>
                  </a:lnTo>
                  <a:lnTo>
                    <a:pt x="670796" y="414785"/>
                  </a:lnTo>
                  <a:lnTo>
                    <a:pt x="670796" y="374432"/>
                  </a:lnTo>
                  <a:close/>
                </a:path>
                <a:path w="671195" h="504825">
                  <a:moveTo>
                    <a:pt x="226060" y="320952"/>
                  </a:moveTo>
                  <a:lnTo>
                    <a:pt x="208614" y="320952"/>
                  </a:lnTo>
                  <a:lnTo>
                    <a:pt x="208614" y="361313"/>
                  </a:lnTo>
                  <a:lnTo>
                    <a:pt x="226060" y="361313"/>
                  </a:lnTo>
                  <a:lnTo>
                    <a:pt x="226060" y="320952"/>
                  </a:lnTo>
                  <a:close/>
                </a:path>
                <a:path w="671195" h="504825">
                  <a:moveTo>
                    <a:pt x="344116" y="320952"/>
                  </a:moveTo>
                  <a:lnTo>
                    <a:pt x="326661" y="320952"/>
                  </a:lnTo>
                  <a:lnTo>
                    <a:pt x="326661" y="361313"/>
                  </a:lnTo>
                  <a:lnTo>
                    <a:pt x="344116" y="361313"/>
                  </a:lnTo>
                  <a:lnTo>
                    <a:pt x="344116" y="320952"/>
                  </a:lnTo>
                  <a:close/>
                </a:path>
                <a:path w="671195" h="504825">
                  <a:moveTo>
                    <a:pt x="462191" y="320953"/>
                  </a:moveTo>
                  <a:lnTo>
                    <a:pt x="444755" y="320953"/>
                  </a:lnTo>
                  <a:lnTo>
                    <a:pt x="444755" y="361313"/>
                  </a:lnTo>
                  <a:lnTo>
                    <a:pt x="462191" y="361313"/>
                  </a:lnTo>
                  <a:lnTo>
                    <a:pt x="462191" y="320953"/>
                  </a:lnTo>
                  <a:close/>
                </a:path>
                <a:path w="671195" h="504825">
                  <a:moveTo>
                    <a:pt x="670796" y="320953"/>
                  </a:moveTo>
                  <a:lnTo>
                    <a:pt x="562811" y="320953"/>
                  </a:lnTo>
                  <a:lnTo>
                    <a:pt x="562811" y="361313"/>
                  </a:lnTo>
                  <a:lnTo>
                    <a:pt x="670796" y="361313"/>
                  </a:lnTo>
                  <a:lnTo>
                    <a:pt x="670796" y="320953"/>
                  </a:lnTo>
                  <a:close/>
                </a:path>
                <a:path w="671195" h="504825">
                  <a:moveTo>
                    <a:pt x="600797" y="0"/>
                  </a:moveTo>
                  <a:lnTo>
                    <a:pt x="518502" y="0"/>
                  </a:lnTo>
                  <a:lnTo>
                    <a:pt x="498804" y="222437"/>
                  </a:lnTo>
                  <a:lnTo>
                    <a:pt x="620504" y="222437"/>
                  </a:lnTo>
                  <a:lnTo>
                    <a:pt x="600797" y="0"/>
                  </a:lnTo>
                  <a:close/>
                </a:path>
                <a:path w="671195" h="504825">
                  <a:moveTo>
                    <a:pt x="457874" y="0"/>
                  </a:moveTo>
                  <a:lnTo>
                    <a:pt x="375579" y="0"/>
                  </a:lnTo>
                  <a:lnTo>
                    <a:pt x="355872" y="222422"/>
                  </a:lnTo>
                  <a:lnTo>
                    <a:pt x="477581" y="222422"/>
                  </a:lnTo>
                  <a:lnTo>
                    <a:pt x="457874" y="0"/>
                  </a:lnTo>
                  <a:close/>
                </a:path>
                <a:path w="671195" h="504825">
                  <a:moveTo>
                    <a:pt x="109565" y="127173"/>
                  </a:moveTo>
                  <a:lnTo>
                    <a:pt x="109565" y="209282"/>
                  </a:lnTo>
                  <a:lnTo>
                    <a:pt x="219140" y="209282"/>
                  </a:lnTo>
                  <a:lnTo>
                    <a:pt x="109565" y="127173"/>
                  </a:lnTo>
                  <a:close/>
                </a:path>
                <a:path w="671195" h="504825">
                  <a:moveTo>
                    <a:pt x="219140" y="127173"/>
                  </a:moveTo>
                  <a:lnTo>
                    <a:pt x="219140" y="209282"/>
                  </a:lnTo>
                  <a:lnTo>
                    <a:pt x="328645" y="209282"/>
                  </a:lnTo>
                  <a:lnTo>
                    <a:pt x="219140" y="127173"/>
                  </a:lnTo>
                  <a:close/>
                </a:path>
              </a:pathLst>
            </a:custGeom>
            <a:solidFill>
              <a:srgbClr val="A4A4A4">
                <a:alpha val="7843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7349190" y="2172097"/>
              <a:ext cx="671195" cy="504825"/>
            </a:xfrm>
            <a:custGeom>
              <a:avLst/>
              <a:gdLst/>
              <a:ahLst/>
              <a:cxnLst/>
              <a:rect l="l" t="t" r="r" b="b"/>
              <a:pathLst>
                <a:path w="671195" h="504825">
                  <a:moveTo>
                    <a:pt x="580237" y="307841"/>
                  </a:moveTo>
                  <a:lnTo>
                    <a:pt x="90596" y="307841"/>
                  </a:lnTo>
                  <a:lnTo>
                    <a:pt x="90596" y="427903"/>
                  </a:lnTo>
                  <a:lnTo>
                    <a:pt x="580238" y="427904"/>
                  </a:lnTo>
                  <a:lnTo>
                    <a:pt x="580237" y="307841"/>
                  </a:lnTo>
                  <a:close/>
                </a:path>
                <a:path w="671195" h="504825">
                  <a:moveTo>
                    <a:pt x="208614" y="414785"/>
                  </a:moveTo>
                  <a:lnTo>
                    <a:pt x="107994" y="414785"/>
                  </a:lnTo>
                  <a:lnTo>
                    <a:pt x="107994" y="374431"/>
                  </a:lnTo>
                  <a:lnTo>
                    <a:pt x="208614" y="374432"/>
                  </a:lnTo>
                  <a:lnTo>
                    <a:pt x="208614" y="414785"/>
                  </a:lnTo>
                  <a:close/>
                </a:path>
                <a:path w="671195" h="504825">
                  <a:moveTo>
                    <a:pt x="208614" y="361313"/>
                  </a:moveTo>
                  <a:lnTo>
                    <a:pt x="107994" y="361313"/>
                  </a:lnTo>
                  <a:lnTo>
                    <a:pt x="107994" y="320952"/>
                  </a:lnTo>
                  <a:lnTo>
                    <a:pt x="208614" y="320952"/>
                  </a:lnTo>
                  <a:lnTo>
                    <a:pt x="208614" y="361313"/>
                  </a:lnTo>
                  <a:close/>
                </a:path>
                <a:path w="671195" h="504825">
                  <a:moveTo>
                    <a:pt x="326661" y="414785"/>
                  </a:moveTo>
                  <a:lnTo>
                    <a:pt x="226060" y="414785"/>
                  </a:lnTo>
                  <a:lnTo>
                    <a:pt x="226060" y="374432"/>
                  </a:lnTo>
                  <a:lnTo>
                    <a:pt x="326661" y="374432"/>
                  </a:lnTo>
                  <a:lnTo>
                    <a:pt x="326661" y="414785"/>
                  </a:lnTo>
                  <a:close/>
                </a:path>
                <a:path w="671195" h="504825">
                  <a:moveTo>
                    <a:pt x="326661" y="361313"/>
                  </a:moveTo>
                  <a:lnTo>
                    <a:pt x="226060" y="361313"/>
                  </a:lnTo>
                  <a:lnTo>
                    <a:pt x="226060" y="320952"/>
                  </a:lnTo>
                  <a:lnTo>
                    <a:pt x="326661" y="320952"/>
                  </a:lnTo>
                  <a:lnTo>
                    <a:pt x="326661" y="361313"/>
                  </a:lnTo>
                  <a:close/>
                </a:path>
                <a:path w="671195" h="504825">
                  <a:moveTo>
                    <a:pt x="444755" y="414785"/>
                  </a:moveTo>
                  <a:lnTo>
                    <a:pt x="344116" y="414785"/>
                  </a:lnTo>
                  <a:lnTo>
                    <a:pt x="344116" y="374432"/>
                  </a:lnTo>
                  <a:lnTo>
                    <a:pt x="444755" y="374432"/>
                  </a:lnTo>
                  <a:lnTo>
                    <a:pt x="444755" y="414785"/>
                  </a:lnTo>
                  <a:close/>
                </a:path>
                <a:path w="671195" h="504825">
                  <a:moveTo>
                    <a:pt x="444755" y="361313"/>
                  </a:moveTo>
                  <a:lnTo>
                    <a:pt x="344116" y="361313"/>
                  </a:lnTo>
                  <a:lnTo>
                    <a:pt x="344116" y="320952"/>
                  </a:lnTo>
                  <a:lnTo>
                    <a:pt x="444755" y="320953"/>
                  </a:lnTo>
                  <a:lnTo>
                    <a:pt x="444755" y="361313"/>
                  </a:lnTo>
                  <a:close/>
                </a:path>
                <a:path w="671195" h="504825">
                  <a:moveTo>
                    <a:pt x="562811" y="414785"/>
                  </a:moveTo>
                  <a:lnTo>
                    <a:pt x="462191" y="414785"/>
                  </a:lnTo>
                  <a:lnTo>
                    <a:pt x="462191" y="374432"/>
                  </a:lnTo>
                  <a:lnTo>
                    <a:pt x="562811" y="374432"/>
                  </a:lnTo>
                  <a:lnTo>
                    <a:pt x="562811" y="414785"/>
                  </a:lnTo>
                  <a:close/>
                </a:path>
                <a:path w="671195" h="504825">
                  <a:moveTo>
                    <a:pt x="562811" y="361313"/>
                  </a:moveTo>
                  <a:lnTo>
                    <a:pt x="462191" y="361313"/>
                  </a:lnTo>
                  <a:lnTo>
                    <a:pt x="462191" y="320953"/>
                  </a:lnTo>
                  <a:lnTo>
                    <a:pt x="562811" y="320953"/>
                  </a:lnTo>
                  <a:lnTo>
                    <a:pt x="562811" y="361313"/>
                  </a:lnTo>
                  <a:close/>
                </a:path>
                <a:path w="671195" h="504825">
                  <a:moveTo>
                    <a:pt x="620504" y="222437"/>
                  </a:moveTo>
                  <a:lnTo>
                    <a:pt x="600797" y="0"/>
                  </a:lnTo>
                  <a:lnTo>
                    <a:pt x="518502" y="0"/>
                  </a:lnTo>
                  <a:lnTo>
                    <a:pt x="498804" y="222437"/>
                  </a:lnTo>
                  <a:lnTo>
                    <a:pt x="477582" y="222437"/>
                  </a:lnTo>
                  <a:lnTo>
                    <a:pt x="457874" y="0"/>
                  </a:lnTo>
                  <a:lnTo>
                    <a:pt x="375579" y="0"/>
                  </a:lnTo>
                  <a:lnTo>
                    <a:pt x="355872" y="222422"/>
                  </a:lnTo>
                  <a:lnTo>
                    <a:pt x="346170" y="222422"/>
                  </a:lnTo>
                  <a:lnTo>
                    <a:pt x="219140" y="127173"/>
                  </a:lnTo>
                  <a:lnTo>
                    <a:pt x="219140" y="209282"/>
                  </a:lnTo>
                  <a:lnTo>
                    <a:pt x="109565" y="127173"/>
                  </a:lnTo>
                  <a:lnTo>
                    <a:pt x="109565" y="209282"/>
                  </a:lnTo>
                  <a:lnTo>
                    <a:pt x="0" y="127173"/>
                  </a:lnTo>
                  <a:lnTo>
                    <a:pt x="0" y="504438"/>
                  </a:lnTo>
                  <a:lnTo>
                    <a:pt x="670796" y="504439"/>
                  </a:lnTo>
                  <a:lnTo>
                    <a:pt x="670796" y="222437"/>
                  </a:lnTo>
                  <a:lnTo>
                    <a:pt x="620504" y="222437"/>
                  </a:lnTo>
                  <a:close/>
                </a:path>
              </a:pathLst>
            </a:custGeom>
            <a:ln w="248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0997183" y="1958339"/>
              <a:ext cx="1001394" cy="780415"/>
            </a:xfrm>
            <a:custGeom>
              <a:avLst/>
              <a:gdLst/>
              <a:ahLst/>
              <a:cxnLst/>
              <a:rect l="l" t="t" r="r" b="b"/>
              <a:pathLst>
                <a:path w="1001395" h="780414">
                  <a:moveTo>
                    <a:pt x="500634" y="0"/>
                  </a:moveTo>
                  <a:lnTo>
                    <a:pt x="446086" y="2288"/>
                  </a:lnTo>
                  <a:lnTo>
                    <a:pt x="393240" y="8996"/>
                  </a:lnTo>
                  <a:lnTo>
                    <a:pt x="342400" y="19885"/>
                  </a:lnTo>
                  <a:lnTo>
                    <a:pt x="293871" y="34717"/>
                  </a:lnTo>
                  <a:lnTo>
                    <a:pt x="247960" y="53255"/>
                  </a:lnTo>
                  <a:lnTo>
                    <a:pt x="204971" y="75261"/>
                  </a:lnTo>
                  <a:lnTo>
                    <a:pt x="165211" y="100497"/>
                  </a:lnTo>
                  <a:lnTo>
                    <a:pt x="128984" y="128725"/>
                  </a:lnTo>
                  <a:lnTo>
                    <a:pt x="96597" y="159709"/>
                  </a:lnTo>
                  <a:lnTo>
                    <a:pt x="68354" y="193209"/>
                  </a:lnTo>
                  <a:lnTo>
                    <a:pt x="44561" y="228988"/>
                  </a:lnTo>
                  <a:lnTo>
                    <a:pt x="25523" y="266809"/>
                  </a:lnTo>
                  <a:lnTo>
                    <a:pt x="11547" y="306434"/>
                  </a:lnTo>
                  <a:lnTo>
                    <a:pt x="2937" y="347625"/>
                  </a:lnTo>
                  <a:lnTo>
                    <a:pt x="0" y="390144"/>
                  </a:lnTo>
                  <a:lnTo>
                    <a:pt x="2937" y="432662"/>
                  </a:lnTo>
                  <a:lnTo>
                    <a:pt x="11547" y="473853"/>
                  </a:lnTo>
                  <a:lnTo>
                    <a:pt x="25523" y="513478"/>
                  </a:lnTo>
                  <a:lnTo>
                    <a:pt x="44561" y="551299"/>
                  </a:lnTo>
                  <a:lnTo>
                    <a:pt x="68354" y="587078"/>
                  </a:lnTo>
                  <a:lnTo>
                    <a:pt x="96597" y="620578"/>
                  </a:lnTo>
                  <a:lnTo>
                    <a:pt x="128984" y="651562"/>
                  </a:lnTo>
                  <a:lnTo>
                    <a:pt x="165211" y="679790"/>
                  </a:lnTo>
                  <a:lnTo>
                    <a:pt x="204971" y="705026"/>
                  </a:lnTo>
                  <a:lnTo>
                    <a:pt x="247960" y="727032"/>
                  </a:lnTo>
                  <a:lnTo>
                    <a:pt x="293871" y="745570"/>
                  </a:lnTo>
                  <a:lnTo>
                    <a:pt x="342400" y="760402"/>
                  </a:lnTo>
                  <a:lnTo>
                    <a:pt x="393240" y="771291"/>
                  </a:lnTo>
                  <a:lnTo>
                    <a:pt x="446086" y="777999"/>
                  </a:lnTo>
                  <a:lnTo>
                    <a:pt x="500634" y="780288"/>
                  </a:lnTo>
                  <a:lnTo>
                    <a:pt x="555181" y="777999"/>
                  </a:lnTo>
                  <a:lnTo>
                    <a:pt x="608027" y="771291"/>
                  </a:lnTo>
                  <a:lnTo>
                    <a:pt x="658867" y="760402"/>
                  </a:lnTo>
                  <a:lnTo>
                    <a:pt x="707396" y="745570"/>
                  </a:lnTo>
                  <a:lnTo>
                    <a:pt x="753307" y="727032"/>
                  </a:lnTo>
                  <a:lnTo>
                    <a:pt x="796296" y="705026"/>
                  </a:lnTo>
                  <a:lnTo>
                    <a:pt x="836056" y="679790"/>
                  </a:lnTo>
                  <a:lnTo>
                    <a:pt x="872283" y="651562"/>
                  </a:lnTo>
                  <a:lnTo>
                    <a:pt x="904670" y="620578"/>
                  </a:lnTo>
                  <a:lnTo>
                    <a:pt x="932913" y="587078"/>
                  </a:lnTo>
                  <a:lnTo>
                    <a:pt x="956706" y="551299"/>
                  </a:lnTo>
                  <a:lnTo>
                    <a:pt x="975744" y="513478"/>
                  </a:lnTo>
                  <a:lnTo>
                    <a:pt x="989720" y="473853"/>
                  </a:lnTo>
                  <a:lnTo>
                    <a:pt x="998330" y="432662"/>
                  </a:lnTo>
                  <a:lnTo>
                    <a:pt x="1001268" y="390144"/>
                  </a:lnTo>
                  <a:lnTo>
                    <a:pt x="998330" y="347625"/>
                  </a:lnTo>
                  <a:lnTo>
                    <a:pt x="989720" y="306434"/>
                  </a:lnTo>
                  <a:lnTo>
                    <a:pt x="975744" y="266809"/>
                  </a:lnTo>
                  <a:lnTo>
                    <a:pt x="956706" y="228988"/>
                  </a:lnTo>
                  <a:lnTo>
                    <a:pt x="932913" y="193209"/>
                  </a:lnTo>
                  <a:lnTo>
                    <a:pt x="904670" y="159709"/>
                  </a:lnTo>
                  <a:lnTo>
                    <a:pt x="872283" y="128725"/>
                  </a:lnTo>
                  <a:lnTo>
                    <a:pt x="836056" y="100497"/>
                  </a:lnTo>
                  <a:lnTo>
                    <a:pt x="796296" y="75261"/>
                  </a:lnTo>
                  <a:lnTo>
                    <a:pt x="753307" y="53255"/>
                  </a:lnTo>
                  <a:lnTo>
                    <a:pt x="707396" y="34717"/>
                  </a:lnTo>
                  <a:lnTo>
                    <a:pt x="658867" y="19885"/>
                  </a:lnTo>
                  <a:lnTo>
                    <a:pt x="608027" y="8996"/>
                  </a:lnTo>
                  <a:lnTo>
                    <a:pt x="555181" y="2288"/>
                  </a:lnTo>
                  <a:lnTo>
                    <a:pt x="500634" y="0"/>
                  </a:lnTo>
                  <a:close/>
                </a:path>
              </a:pathLst>
            </a:custGeom>
            <a:solidFill>
              <a:srgbClr val="41548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1165339" y="2074512"/>
              <a:ext cx="672465" cy="503555"/>
            </a:xfrm>
            <a:custGeom>
              <a:avLst/>
              <a:gdLst/>
              <a:ahLst/>
              <a:cxnLst/>
              <a:rect l="l" t="t" r="r" b="b"/>
              <a:pathLst>
                <a:path w="672465" h="503555">
                  <a:moveTo>
                    <a:pt x="0" y="126814"/>
                  </a:moveTo>
                  <a:lnTo>
                    <a:pt x="0" y="503015"/>
                  </a:lnTo>
                  <a:lnTo>
                    <a:pt x="672212" y="503015"/>
                  </a:lnTo>
                  <a:lnTo>
                    <a:pt x="672211" y="413614"/>
                  </a:lnTo>
                  <a:lnTo>
                    <a:pt x="108222" y="413614"/>
                  </a:lnTo>
                  <a:lnTo>
                    <a:pt x="108222" y="373375"/>
                  </a:lnTo>
                  <a:lnTo>
                    <a:pt x="672211" y="373375"/>
                  </a:lnTo>
                  <a:lnTo>
                    <a:pt x="672211" y="360293"/>
                  </a:lnTo>
                  <a:lnTo>
                    <a:pt x="108222" y="360293"/>
                  </a:lnTo>
                  <a:lnTo>
                    <a:pt x="108222" y="320046"/>
                  </a:lnTo>
                  <a:lnTo>
                    <a:pt x="672211" y="320047"/>
                  </a:lnTo>
                  <a:lnTo>
                    <a:pt x="672211" y="221809"/>
                  </a:lnTo>
                  <a:lnTo>
                    <a:pt x="478590" y="221809"/>
                  </a:lnTo>
                  <a:lnTo>
                    <a:pt x="346900" y="221794"/>
                  </a:lnTo>
                  <a:lnTo>
                    <a:pt x="329338" y="208691"/>
                  </a:lnTo>
                  <a:lnTo>
                    <a:pt x="109796" y="208691"/>
                  </a:lnTo>
                  <a:lnTo>
                    <a:pt x="0" y="126814"/>
                  </a:lnTo>
                  <a:close/>
                </a:path>
                <a:path w="672465" h="503555">
                  <a:moveTo>
                    <a:pt x="226537" y="373375"/>
                  </a:moveTo>
                  <a:lnTo>
                    <a:pt x="209055" y="373375"/>
                  </a:lnTo>
                  <a:lnTo>
                    <a:pt x="209055" y="413614"/>
                  </a:lnTo>
                  <a:lnTo>
                    <a:pt x="226537" y="413614"/>
                  </a:lnTo>
                  <a:lnTo>
                    <a:pt x="226537" y="373375"/>
                  </a:lnTo>
                  <a:close/>
                </a:path>
                <a:path w="672465" h="503555">
                  <a:moveTo>
                    <a:pt x="344842" y="373375"/>
                  </a:moveTo>
                  <a:lnTo>
                    <a:pt x="327350" y="373375"/>
                  </a:lnTo>
                  <a:lnTo>
                    <a:pt x="327350" y="413614"/>
                  </a:lnTo>
                  <a:lnTo>
                    <a:pt x="344842" y="413614"/>
                  </a:lnTo>
                  <a:lnTo>
                    <a:pt x="344842" y="373375"/>
                  </a:lnTo>
                  <a:close/>
                </a:path>
                <a:path w="672465" h="503555">
                  <a:moveTo>
                    <a:pt x="463166" y="373375"/>
                  </a:moveTo>
                  <a:lnTo>
                    <a:pt x="445694" y="373375"/>
                  </a:lnTo>
                  <a:lnTo>
                    <a:pt x="445694" y="413614"/>
                  </a:lnTo>
                  <a:lnTo>
                    <a:pt x="463166" y="413614"/>
                  </a:lnTo>
                  <a:lnTo>
                    <a:pt x="463166" y="373375"/>
                  </a:lnTo>
                  <a:close/>
                </a:path>
                <a:path w="672465" h="503555">
                  <a:moveTo>
                    <a:pt x="672211" y="373375"/>
                  </a:moveTo>
                  <a:lnTo>
                    <a:pt x="563999" y="373375"/>
                  </a:lnTo>
                  <a:lnTo>
                    <a:pt x="563999" y="413614"/>
                  </a:lnTo>
                  <a:lnTo>
                    <a:pt x="672211" y="413614"/>
                  </a:lnTo>
                  <a:lnTo>
                    <a:pt x="672211" y="373375"/>
                  </a:lnTo>
                  <a:close/>
                </a:path>
                <a:path w="672465" h="503555">
                  <a:moveTo>
                    <a:pt x="226537" y="320047"/>
                  </a:moveTo>
                  <a:lnTo>
                    <a:pt x="209054" y="320047"/>
                  </a:lnTo>
                  <a:lnTo>
                    <a:pt x="209054" y="360293"/>
                  </a:lnTo>
                  <a:lnTo>
                    <a:pt x="226537" y="360293"/>
                  </a:lnTo>
                  <a:lnTo>
                    <a:pt x="226537" y="320047"/>
                  </a:lnTo>
                  <a:close/>
                </a:path>
                <a:path w="672465" h="503555">
                  <a:moveTo>
                    <a:pt x="344842" y="320047"/>
                  </a:moveTo>
                  <a:lnTo>
                    <a:pt x="327350" y="320047"/>
                  </a:lnTo>
                  <a:lnTo>
                    <a:pt x="327350" y="360293"/>
                  </a:lnTo>
                  <a:lnTo>
                    <a:pt x="344842" y="360293"/>
                  </a:lnTo>
                  <a:lnTo>
                    <a:pt x="344842" y="320047"/>
                  </a:lnTo>
                  <a:close/>
                </a:path>
                <a:path w="672465" h="503555">
                  <a:moveTo>
                    <a:pt x="463166" y="320047"/>
                  </a:moveTo>
                  <a:lnTo>
                    <a:pt x="445693" y="320047"/>
                  </a:lnTo>
                  <a:lnTo>
                    <a:pt x="445694" y="360293"/>
                  </a:lnTo>
                  <a:lnTo>
                    <a:pt x="463166" y="360293"/>
                  </a:lnTo>
                  <a:lnTo>
                    <a:pt x="463166" y="320047"/>
                  </a:lnTo>
                  <a:close/>
                </a:path>
                <a:path w="672465" h="503555">
                  <a:moveTo>
                    <a:pt x="672211" y="320047"/>
                  </a:moveTo>
                  <a:lnTo>
                    <a:pt x="563999" y="320047"/>
                  </a:lnTo>
                  <a:lnTo>
                    <a:pt x="563999" y="360293"/>
                  </a:lnTo>
                  <a:lnTo>
                    <a:pt x="672211" y="360293"/>
                  </a:lnTo>
                  <a:lnTo>
                    <a:pt x="672211" y="320047"/>
                  </a:lnTo>
                  <a:close/>
                </a:path>
                <a:path w="672465" h="503555">
                  <a:moveTo>
                    <a:pt x="602064" y="0"/>
                  </a:moveTo>
                  <a:lnTo>
                    <a:pt x="519596" y="0"/>
                  </a:lnTo>
                  <a:lnTo>
                    <a:pt x="499857" y="221809"/>
                  </a:lnTo>
                  <a:lnTo>
                    <a:pt x="621814" y="221809"/>
                  </a:lnTo>
                  <a:lnTo>
                    <a:pt x="602064" y="0"/>
                  </a:lnTo>
                  <a:close/>
                </a:path>
                <a:path w="672465" h="503555">
                  <a:moveTo>
                    <a:pt x="458840" y="0"/>
                  </a:moveTo>
                  <a:lnTo>
                    <a:pt x="376372" y="0"/>
                  </a:lnTo>
                  <a:lnTo>
                    <a:pt x="356623" y="221794"/>
                  </a:lnTo>
                  <a:lnTo>
                    <a:pt x="478588" y="221794"/>
                  </a:lnTo>
                  <a:lnTo>
                    <a:pt x="458840" y="0"/>
                  </a:lnTo>
                  <a:close/>
                </a:path>
                <a:path w="672465" h="503555">
                  <a:moveTo>
                    <a:pt x="109796" y="126814"/>
                  </a:moveTo>
                  <a:lnTo>
                    <a:pt x="109796" y="208691"/>
                  </a:lnTo>
                  <a:lnTo>
                    <a:pt x="219602" y="208691"/>
                  </a:lnTo>
                  <a:lnTo>
                    <a:pt x="109796" y="126814"/>
                  </a:lnTo>
                  <a:close/>
                </a:path>
                <a:path w="672465" h="503555">
                  <a:moveTo>
                    <a:pt x="219602" y="126814"/>
                  </a:moveTo>
                  <a:lnTo>
                    <a:pt x="219602" y="208691"/>
                  </a:lnTo>
                  <a:lnTo>
                    <a:pt x="329338" y="208691"/>
                  </a:lnTo>
                  <a:lnTo>
                    <a:pt x="219602" y="126814"/>
                  </a:lnTo>
                  <a:close/>
                </a:path>
              </a:pathLst>
            </a:custGeom>
            <a:solidFill>
              <a:srgbClr val="A4A4A4">
                <a:alpha val="7843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1165339" y="2074512"/>
              <a:ext cx="672465" cy="503555"/>
            </a:xfrm>
            <a:custGeom>
              <a:avLst/>
              <a:gdLst/>
              <a:ahLst/>
              <a:cxnLst/>
              <a:rect l="l" t="t" r="r" b="b"/>
              <a:pathLst>
                <a:path w="672465" h="503555">
                  <a:moveTo>
                    <a:pt x="581462" y="306972"/>
                  </a:moveTo>
                  <a:lnTo>
                    <a:pt x="90787" y="306972"/>
                  </a:lnTo>
                  <a:lnTo>
                    <a:pt x="90787" y="426696"/>
                  </a:lnTo>
                  <a:lnTo>
                    <a:pt x="581462" y="426696"/>
                  </a:lnTo>
                  <a:lnTo>
                    <a:pt x="581462" y="306972"/>
                  </a:lnTo>
                  <a:close/>
                </a:path>
                <a:path w="672465" h="503555">
                  <a:moveTo>
                    <a:pt x="209055" y="413614"/>
                  </a:moveTo>
                  <a:lnTo>
                    <a:pt x="108222" y="413614"/>
                  </a:lnTo>
                  <a:lnTo>
                    <a:pt x="108222" y="373375"/>
                  </a:lnTo>
                  <a:lnTo>
                    <a:pt x="209055" y="373375"/>
                  </a:lnTo>
                  <a:lnTo>
                    <a:pt x="209055" y="413614"/>
                  </a:lnTo>
                  <a:close/>
                </a:path>
                <a:path w="672465" h="503555">
                  <a:moveTo>
                    <a:pt x="209055" y="360293"/>
                  </a:moveTo>
                  <a:lnTo>
                    <a:pt x="108222" y="360293"/>
                  </a:lnTo>
                  <a:lnTo>
                    <a:pt x="108222" y="320046"/>
                  </a:lnTo>
                  <a:lnTo>
                    <a:pt x="209054" y="320047"/>
                  </a:lnTo>
                  <a:lnTo>
                    <a:pt x="209055" y="360293"/>
                  </a:lnTo>
                  <a:close/>
                </a:path>
                <a:path w="672465" h="503555">
                  <a:moveTo>
                    <a:pt x="327350" y="413614"/>
                  </a:moveTo>
                  <a:lnTo>
                    <a:pt x="226537" y="413614"/>
                  </a:lnTo>
                  <a:lnTo>
                    <a:pt x="226537" y="373375"/>
                  </a:lnTo>
                  <a:lnTo>
                    <a:pt x="327350" y="373375"/>
                  </a:lnTo>
                  <a:lnTo>
                    <a:pt x="327350" y="413614"/>
                  </a:lnTo>
                  <a:close/>
                </a:path>
                <a:path w="672465" h="503555">
                  <a:moveTo>
                    <a:pt x="327350" y="360293"/>
                  </a:moveTo>
                  <a:lnTo>
                    <a:pt x="226537" y="360293"/>
                  </a:lnTo>
                  <a:lnTo>
                    <a:pt x="226537" y="320047"/>
                  </a:lnTo>
                  <a:lnTo>
                    <a:pt x="327350" y="320047"/>
                  </a:lnTo>
                  <a:lnTo>
                    <a:pt x="327350" y="360293"/>
                  </a:lnTo>
                  <a:close/>
                </a:path>
                <a:path w="672465" h="503555">
                  <a:moveTo>
                    <a:pt x="445694" y="413614"/>
                  </a:moveTo>
                  <a:lnTo>
                    <a:pt x="344842" y="413614"/>
                  </a:lnTo>
                  <a:lnTo>
                    <a:pt x="344842" y="373375"/>
                  </a:lnTo>
                  <a:lnTo>
                    <a:pt x="445694" y="373375"/>
                  </a:lnTo>
                  <a:lnTo>
                    <a:pt x="445694" y="413614"/>
                  </a:lnTo>
                  <a:close/>
                </a:path>
                <a:path w="672465" h="503555">
                  <a:moveTo>
                    <a:pt x="445694" y="360293"/>
                  </a:moveTo>
                  <a:lnTo>
                    <a:pt x="344842" y="360293"/>
                  </a:lnTo>
                  <a:lnTo>
                    <a:pt x="344842" y="320047"/>
                  </a:lnTo>
                  <a:lnTo>
                    <a:pt x="445693" y="320047"/>
                  </a:lnTo>
                  <a:lnTo>
                    <a:pt x="445694" y="360293"/>
                  </a:lnTo>
                  <a:close/>
                </a:path>
                <a:path w="672465" h="503555">
                  <a:moveTo>
                    <a:pt x="563999" y="413614"/>
                  </a:moveTo>
                  <a:lnTo>
                    <a:pt x="463166" y="413614"/>
                  </a:lnTo>
                  <a:lnTo>
                    <a:pt x="463166" y="373375"/>
                  </a:lnTo>
                  <a:lnTo>
                    <a:pt x="563999" y="373375"/>
                  </a:lnTo>
                  <a:lnTo>
                    <a:pt x="563999" y="413614"/>
                  </a:lnTo>
                  <a:close/>
                </a:path>
                <a:path w="672465" h="503555">
                  <a:moveTo>
                    <a:pt x="563999" y="360293"/>
                  </a:moveTo>
                  <a:lnTo>
                    <a:pt x="463166" y="360293"/>
                  </a:lnTo>
                  <a:lnTo>
                    <a:pt x="463166" y="320047"/>
                  </a:lnTo>
                  <a:lnTo>
                    <a:pt x="563999" y="320047"/>
                  </a:lnTo>
                  <a:lnTo>
                    <a:pt x="563999" y="360293"/>
                  </a:lnTo>
                  <a:close/>
                </a:path>
                <a:path w="672465" h="503555">
                  <a:moveTo>
                    <a:pt x="621814" y="221809"/>
                  </a:moveTo>
                  <a:lnTo>
                    <a:pt x="602064" y="0"/>
                  </a:lnTo>
                  <a:lnTo>
                    <a:pt x="519596" y="0"/>
                  </a:lnTo>
                  <a:lnTo>
                    <a:pt x="499857" y="221809"/>
                  </a:lnTo>
                  <a:lnTo>
                    <a:pt x="478590" y="221809"/>
                  </a:lnTo>
                  <a:lnTo>
                    <a:pt x="458840" y="0"/>
                  </a:lnTo>
                  <a:lnTo>
                    <a:pt x="376372" y="0"/>
                  </a:lnTo>
                  <a:lnTo>
                    <a:pt x="356623" y="221794"/>
                  </a:lnTo>
                  <a:lnTo>
                    <a:pt x="346900" y="221794"/>
                  </a:lnTo>
                  <a:lnTo>
                    <a:pt x="219602" y="126814"/>
                  </a:lnTo>
                  <a:lnTo>
                    <a:pt x="219602" y="208691"/>
                  </a:lnTo>
                  <a:lnTo>
                    <a:pt x="109796" y="126814"/>
                  </a:lnTo>
                  <a:lnTo>
                    <a:pt x="109796" y="208691"/>
                  </a:lnTo>
                  <a:lnTo>
                    <a:pt x="0" y="126814"/>
                  </a:lnTo>
                  <a:lnTo>
                    <a:pt x="0" y="503015"/>
                  </a:lnTo>
                  <a:lnTo>
                    <a:pt x="672212" y="503015"/>
                  </a:lnTo>
                  <a:lnTo>
                    <a:pt x="672211" y="221809"/>
                  </a:lnTo>
                  <a:lnTo>
                    <a:pt x="621814" y="221809"/>
                  </a:lnTo>
                  <a:close/>
                </a:path>
              </a:pathLst>
            </a:custGeom>
            <a:ln w="248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9111995" y="1046988"/>
              <a:ext cx="1003300" cy="782320"/>
            </a:xfrm>
            <a:custGeom>
              <a:avLst/>
              <a:gdLst/>
              <a:ahLst/>
              <a:cxnLst/>
              <a:rect l="l" t="t" r="r" b="b"/>
              <a:pathLst>
                <a:path w="1003300" h="782319">
                  <a:moveTo>
                    <a:pt x="501396" y="0"/>
                  </a:moveTo>
                  <a:lnTo>
                    <a:pt x="446772" y="2293"/>
                  </a:lnTo>
                  <a:lnTo>
                    <a:pt x="393850" y="9015"/>
                  </a:lnTo>
                  <a:lnTo>
                    <a:pt x="342936" y="19927"/>
                  </a:lnTo>
                  <a:lnTo>
                    <a:pt x="294336" y="34791"/>
                  </a:lnTo>
                  <a:lnTo>
                    <a:pt x="248355" y="53368"/>
                  </a:lnTo>
                  <a:lnTo>
                    <a:pt x="205301" y="75419"/>
                  </a:lnTo>
                  <a:lnTo>
                    <a:pt x="165478" y="100707"/>
                  </a:lnTo>
                  <a:lnTo>
                    <a:pt x="129195" y="128993"/>
                  </a:lnTo>
                  <a:lnTo>
                    <a:pt x="96755" y="160038"/>
                  </a:lnTo>
                  <a:lnTo>
                    <a:pt x="68467" y="193604"/>
                  </a:lnTo>
                  <a:lnTo>
                    <a:pt x="44635" y="229453"/>
                  </a:lnTo>
                  <a:lnTo>
                    <a:pt x="25566" y="267346"/>
                  </a:lnTo>
                  <a:lnTo>
                    <a:pt x="11567" y="307044"/>
                  </a:lnTo>
                  <a:lnTo>
                    <a:pt x="2942" y="348310"/>
                  </a:lnTo>
                  <a:lnTo>
                    <a:pt x="0" y="390906"/>
                  </a:lnTo>
                  <a:lnTo>
                    <a:pt x="2942" y="433501"/>
                  </a:lnTo>
                  <a:lnTo>
                    <a:pt x="11567" y="474767"/>
                  </a:lnTo>
                  <a:lnTo>
                    <a:pt x="25566" y="514465"/>
                  </a:lnTo>
                  <a:lnTo>
                    <a:pt x="44635" y="552358"/>
                  </a:lnTo>
                  <a:lnTo>
                    <a:pt x="68467" y="588207"/>
                  </a:lnTo>
                  <a:lnTo>
                    <a:pt x="96755" y="621773"/>
                  </a:lnTo>
                  <a:lnTo>
                    <a:pt x="129195" y="652818"/>
                  </a:lnTo>
                  <a:lnTo>
                    <a:pt x="165478" y="681104"/>
                  </a:lnTo>
                  <a:lnTo>
                    <a:pt x="205301" y="706392"/>
                  </a:lnTo>
                  <a:lnTo>
                    <a:pt x="248355" y="728443"/>
                  </a:lnTo>
                  <a:lnTo>
                    <a:pt x="294336" y="747020"/>
                  </a:lnTo>
                  <a:lnTo>
                    <a:pt x="342936" y="761884"/>
                  </a:lnTo>
                  <a:lnTo>
                    <a:pt x="393850" y="772796"/>
                  </a:lnTo>
                  <a:lnTo>
                    <a:pt x="446772" y="779518"/>
                  </a:lnTo>
                  <a:lnTo>
                    <a:pt x="501396" y="781812"/>
                  </a:lnTo>
                  <a:lnTo>
                    <a:pt x="556019" y="779518"/>
                  </a:lnTo>
                  <a:lnTo>
                    <a:pt x="608941" y="772796"/>
                  </a:lnTo>
                  <a:lnTo>
                    <a:pt x="659855" y="761884"/>
                  </a:lnTo>
                  <a:lnTo>
                    <a:pt x="708455" y="747020"/>
                  </a:lnTo>
                  <a:lnTo>
                    <a:pt x="754436" y="728443"/>
                  </a:lnTo>
                  <a:lnTo>
                    <a:pt x="797490" y="706392"/>
                  </a:lnTo>
                  <a:lnTo>
                    <a:pt x="837313" y="681104"/>
                  </a:lnTo>
                  <a:lnTo>
                    <a:pt x="873596" y="652818"/>
                  </a:lnTo>
                  <a:lnTo>
                    <a:pt x="906036" y="621773"/>
                  </a:lnTo>
                  <a:lnTo>
                    <a:pt x="934324" y="588207"/>
                  </a:lnTo>
                  <a:lnTo>
                    <a:pt x="958156" y="552358"/>
                  </a:lnTo>
                  <a:lnTo>
                    <a:pt x="977225" y="514465"/>
                  </a:lnTo>
                  <a:lnTo>
                    <a:pt x="991224" y="474767"/>
                  </a:lnTo>
                  <a:lnTo>
                    <a:pt x="999849" y="433501"/>
                  </a:lnTo>
                  <a:lnTo>
                    <a:pt x="1002792" y="390906"/>
                  </a:lnTo>
                  <a:lnTo>
                    <a:pt x="999849" y="348310"/>
                  </a:lnTo>
                  <a:lnTo>
                    <a:pt x="991224" y="307044"/>
                  </a:lnTo>
                  <a:lnTo>
                    <a:pt x="977225" y="267346"/>
                  </a:lnTo>
                  <a:lnTo>
                    <a:pt x="958156" y="229453"/>
                  </a:lnTo>
                  <a:lnTo>
                    <a:pt x="934324" y="193604"/>
                  </a:lnTo>
                  <a:lnTo>
                    <a:pt x="906036" y="160038"/>
                  </a:lnTo>
                  <a:lnTo>
                    <a:pt x="873596" y="128993"/>
                  </a:lnTo>
                  <a:lnTo>
                    <a:pt x="837313" y="100707"/>
                  </a:lnTo>
                  <a:lnTo>
                    <a:pt x="797490" y="75419"/>
                  </a:lnTo>
                  <a:lnTo>
                    <a:pt x="754436" y="53368"/>
                  </a:lnTo>
                  <a:lnTo>
                    <a:pt x="708455" y="34791"/>
                  </a:lnTo>
                  <a:lnTo>
                    <a:pt x="659855" y="19927"/>
                  </a:lnTo>
                  <a:lnTo>
                    <a:pt x="608941" y="9015"/>
                  </a:lnTo>
                  <a:lnTo>
                    <a:pt x="556019" y="2293"/>
                  </a:lnTo>
                  <a:lnTo>
                    <a:pt x="501396" y="0"/>
                  </a:lnTo>
                  <a:close/>
                </a:path>
              </a:pathLst>
            </a:custGeom>
            <a:solidFill>
              <a:srgbClr val="41548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9281622" y="1163209"/>
              <a:ext cx="671195" cy="504825"/>
            </a:xfrm>
            <a:custGeom>
              <a:avLst/>
              <a:gdLst/>
              <a:ahLst/>
              <a:cxnLst/>
              <a:rect l="l" t="t" r="r" b="b"/>
              <a:pathLst>
                <a:path w="671195" h="504825">
                  <a:moveTo>
                    <a:pt x="0" y="127173"/>
                  </a:moveTo>
                  <a:lnTo>
                    <a:pt x="0" y="504439"/>
                  </a:lnTo>
                  <a:lnTo>
                    <a:pt x="670787" y="504439"/>
                  </a:lnTo>
                  <a:lnTo>
                    <a:pt x="670787" y="414785"/>
                  </a:lnTo>
                  <a:lnTo>
                    <a:pt x="107993" y="414785"/>
                  </a:lnTo>
                  <a:lnTo>
                    <a:pt x="107993" y="374432"/>
                  </a:lnTo>
                  <a:lnTo>
                    <a:pt x="670787" y="374432"/>
                  </a:lnTo>
                  <a:lnTo>
                    <a:pt x="670787" y="361313"/>
                  </a:lnTo>
                  <a:lnTo>
                    <a:pt x="107993" y="361313"/>
                  </a:lnTo>
                  <a:lnTo>
                    <a:pt x="107993" y="320952"/>
                  </a:lnTo>
                  <a:lnTo>
                    <a:pt x="670787" y="320952"/>
                  </a:lnTo>
                  <a:lnTo>
                    <a:pt x="670787" y="222436"/>
                  </a:lnTo>
                  <a:lnTo>
                    <a:pt x="477576" y="222436"/>
                  </a:lnTo>
                  <a:lnTo>
                    <a:pt x="346165" y="222422"/>
                  </a:lnTo>
                  <a:lnTo>
                    <a:pt x="328641" y="209282"/>
                  </a:lnTo>
                  <a:lnTo>
                    <a:pt x="109564" y="209282"/>
                  </a:lnTo>
                  <a:lnTo>
                    <a:pt x="0" y="127173"/>
                  </a:lnTo>
                  <a:close/>
                </a:path>
                <a:path w="671195" h="504825">
                  <a:moveTo>
                    <a:pt x="226057" y="374432"/>
                  </a:moveTo>
                  <a:lnTo>
                    <a:pt x="208612" y="374432"/>
                  </a:lnTo>
                  <a:lnTo>
                    <a:pt x="208612" y="414785"/>
                  </a:lnTo>
                  <a:lnTo>
                    <a:pt x="226057" y="414785"/>
                  </a:lnTo>
                  <a:lnTo>
                    <a:pt x="226057" y="374432"/>
                  </a:lnTo>
                  <a:close/>
                </a:path>
                <a:path w="671195" h="504825">
                  <a:moveTo>
                    <a:pt x="344111" y="374432"/>
                  </a:moveTo>
                  <a:lnTo>
                    <a:pt x="326657" y="374432"/>
                  </a:lnTo>
                  <a:lnTo>
                    <a:pt x="326657" y="414785"/>
                  </a:lnTo>
                  <a:lnTo>
                    <a:pt x="344111" y="414785"/>
                  </a:lnTo>
                  <a:lnTo>
                    <a:pt x="344111" y="374432"/>
                  </a:lnTo>
                  <a:close/>
                </a:path>
                <a:path w="671195" h="504825">
                  <a:moveTo>
                    <a:pt x="462185" y="374432"/>
                  </a:moveTo>
                  <a:lnTo>
                    <a:pt x="444749" y="374432"/>
                  </a:lnTo>
                  <a:lnTo>
                    <a:pt x="444749" y="414785"/>
                  </a:lnTo>
                  <a:lnTo>
                    <a:pt x="462185" y="414785"/>
                  </a:lnTo>
                  <a:lnTo>
                    <a:pt x="462185" y="374432"/>
                  </a:lnTo>
                  <a:close/>
                </a:path>
                <a:path w="671195" h="504825">
                  <a:moveTo>
                    <a:pt x="670787" y="374432"/>
                  </a:moveTo>
                  <a:lnTo>
                    <a:pt x="562804" y="374432"/>
                  </a:lnTo>
                  <a:lnTo>
                    <a:pt x="562804" y="414785"/>
                  </a:lnTo>
                  <a:lnTo>
                    <a:pt x="670787" y="414785"/>
                  </a:lnTo>
                  <a:lnTo>
                    <a:pt x="670787" y="374432"/>
                  </a:lnTo>
                  <a:close/>
                </a:path>
                <a:path w="671195" h="504825">
                  <a:moveTo>
                    <a:pt x="226057" y="320952"/>
                  </a:moveTo>
                  <a:lnTo>
                    <a:pt x="208612" y="320952"/>
                  </a:lnTo>
                  <a:lnTo>
                    <a:pt x="208612" y="361313"/>
                  </a:lnTo>
                  <a:lnTo>
                    <a:pt x="226057" y="361313"/>
                  </a:lnTo>
                  <a:lnTo>
                    <a:pt x="226057" y="320952"/>
                  </a:lnTo>
                  <a:close/>
                </a:path>
                <a:path w="671195" h="504825">
                  <a:moveTo>
                    <a:pt x="344111" y="320952"/>
                  </a:moveTo>
                  <a:lnTo>
                    <a:pt x="326657" y="320952"/>
                  </a:lnTo>
                  <a:lnTo>
                    <a:pt x="326657" y="361313"/>
                  </a:lnTo>
                  <a:lnTo>
                    <a:pt x="344111" y="361313"/>
                  </a:lnTo>
                  <a:lnTo>
                    <a:pt x="344111" y="320952"/>
                  </a:lnTo>
                  <a:close/>
                </a:path>
                <a:path w="671195" h="504825">
                  <a:moveTo>
                    <a:pt x="462185" y="320952"/>
                  </a:moveTo>
                  <a:lnTo>
                    <a:pt x="444749" y="320952"/>
                  </a:lnTo>
                  <a:lnTo>
                    <a:pt x="444749" y="361313"/>
                  </a:lnTo>
                  <a:lnTo>
                    <a:pt x="462185" y="361313"/>
                  </a:lnTo>
                  <a:lnTo>
                    <a:pt x="462185" y="320952"/>
                  </a:lnTo>
                  <a:close/>
                </a:path>
                <a:path w="671195" h="504825">
                  <a:moveTo>
                    <a:pt x="670787" y="320952"/>
                  </a:moveTo>
                  <a:lnTo>
                    <a:pt x="562804" y="320952"/>
                  </a:lnTo>
                  <a:lnTo>
                    <a:pt x="562804" y="361313"/>
                  </a:lnTo>
                  <a:lnTo>
                    <a:pt x="670787" y="361313"/>
                  </a:lnTo>
                  <a:lnTo>
                    <a:pt x="670787" y="320952"/>
                  </a:lnTo>
                  <a:close/>
                </a:path>
                <a:path w="671195" h="504825">
                  <a:moveTo>
                    <a:pt x="600789" y="0"/>
                  </a:moveTo>
                  <a:lnTo>
                    <a:pt x="518495" y="0"/>
                  </a:lnTo>
                  <a:lnTo>
                    <a:pt x="498798" y="222436"/>
                  </a:lnTo>
                  <a:lnTo>
                    <a:pt x="620497" y="222436"/>
                  </a:lnTo>
                  <a:lnTo>
                    <a:pt x="600789" y="0"/>
                  </a:lnTo>
                  <a:close/>
                </a:path>
                <a:path w="671195" h="504825">
                  <a:moveTo>
                    <a:pt x="457868" y="0"/>
                  </a:moveTo>
                  <a:lnTo>
                    <a:pt x="375574" y="0"/>
                  </a:lnTo>
                  <a:lnTo>
                    <a:pt x="355867" y="222422"/>
                  </a:lnTo>
                  <a:lnTo>
                    <a:pt x="477575" y="222422"/>
                  </a:lnTo>
                  <a:lnTo>
                    <a:pt x="457868" y="0"/>
                  </a:lnTo>
                  <a:close/>
                </a:path>
                <a:path w="671195" h="504825">
                  <a:moveTo>
                    <a:pt x="109564" y="127173"/>
                  </a:moveTo>
                  <a:lnTo>
                    <a:pt x="109564" y="209282"/>
                  </a:lnTo>
                  <a:lnTo>
                    <a:pt x="219137" y="209282"/>
                  </a:lnTo>
                  <a:lnTo>
                    <a:pt x="109564" y="127173"/>
                  </a:lnTo>
                  <a:close/>
                </a:path>
                <a:path w="671195" h="504825">
                  <a:moveTo>
                    <a:pt x="219137" y="127173"/>
                  </a:moveTo>
                  <a:lnTo>
                    <a:pt x="219137" y="209282"/>
                  </a:lnTo>
                  <a:lnTo>
                    <a:pt x="328641" y="209282"/>
                  </a:lnTo>
                  <a:lnTo>
                    <a:pt x="219137" y="127173"/>
                  </a:lnTo>
                  <a:close/>
                </a:path>
              </a:pathLst>
            </a:custGeom>
            <a:solidFill>
              <a:srgbClr val="A4A4A4">
                <a:alpha val="7843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9281622" y="1163209"/>
              <a:ext cx="671195" cy="504825"/>
            </a:xfrm>
            <a:custGeom>
              <a:avLst/>
              <a:gdLst/>
              <a:ahLst/>
              <a:cxnLst/>
              <a:rect l="l" t="t" r="r" b="b"/>
              <a:pathLst>
                <a:path w="671195" h="504825">
                  <a:moveTo>
                    <a:pt x="580230" y="307841"/>
                  </a:moveTo>
                  <a:lnTo>
                    <a:pt x="90595" y="307841"/>
                  </a:lnTo>
                  <a:lnTo>
                    <a:pt x="90595" y="427904"/>
                  </a:lnTo>
                  <a:lnTo>
                    <a:pt x="580230" y="427904"/>
                  </a:lnTo>
                  <a:lnTo>
                    <a:pt x="580230" y="307841"/>
                  </a:lnTo>
                  <a:close/>
                </a:path>
                <a:path w="671195" h="504825">
                  <a:moveTo>
                    <a:pt x="208612" y="414785"/>
                  </a:moveTo>
                  <a:lnTo>
                    <a:pt x="107993" y="414785"/>
                  </a:lnTo>
                  <a:lnTo>
                    <a:pt x="107993" y="374432"/>
                  </a:lnTo>
                  <a:lnTo>
                    <a:pt x="208612" y="374432"/>
                  </a:lnTo>
                  <a:lnTo>
                    <a:pt x="208612" y="414785"/>
                  </a:lnTo>
                  <a:close/>
                </a:path>
                <a:path w="671195" h="504825">
                  <a:moveTo>
                    <a:pt x="208612" y="361313"/>
                  </a:moveTo>
                  <a:lnTo>
                    <a:pt x="107993" y="361313"/>
                  </a:lnTo>
                  <a:lnTo>
                    <a:pt x="107993" y="320952"/>
                  </a:lnTo>
                  <a:lnTo>
                    <a:pt x="208612" y="320952"/>
                  </a:lnTo>
                  <a:lnTo>
                    <a:pt x="208612" y="361313"/>
                  </a:lnTo>
                  <a:close/>
                </a:path>
                <a:path w="671195" h="504825">
                  <a:moveTo>
                    <a:pt x="326657" y="414785"/>
                  </a:moveTo>
                  <a:lnTo>
                    <a:pt x="226057" y="414785"/>
                  </a:lnTo>
                  <a:lnTo>
                    <a:pt x="226057" y="374432"/>
                  </a:lnTo>
                  <a:lnTo>
                    <a:pt x="326657" y="374432"/>
                  </a:lnTo>
                  <a:lnTo>
                    <a:pt x="326657" y="414785"/>
                  </a:lnTo>
                  <a:close/>
                </a:path>
                <a:path w="671195" h="504825">
                  <a:moveTo>
                    <a:pt x="326657" y="361313"/>
                  </a:moveTo>
                  <a:lnTo>
                    <a:pt x="226057" y="361313"/>
                  </a:lnTo>
                  <a:lnTo>
                    <a:pt x="226057" y="320952"/>
                  </a:lnTo>
                  <a:lnTo>
                    <a:pt x="326657" y="320952"/>
                  </a:lnTo>
                  <a:lnTo>
                    <a:pt x="326657" y="361313"/>
                  </a:lnTo>
                  <a:close/>
                </a:path>
                <a:path w="671195" h="504825">
                  <a:moveTo>
                    <a:pt x="444749" y="414785"/>
                  </a:moveTo>
                  <a:lnTo>
                    <a:pt x="344111" y="414785"/>
                  </a:lnTo>
                  <a:lnTo>
                    <a:pt x="344111" y="374432"/>
                  </a:lnTo>
                  <a:lnTo>
                    <a:pt x="444749" y="374432"/>
                  </a:lnTo>
                  <a:lnTo>
                    <a:pt x="444749" y="414785"/>
                  </a:lnTo>
                  <a:close/>
                </a:path>
                <a:path w="671195" h="504825">
                  <a:moveTo>
                    <a:pt x="444749" y="361313"/>
                  </a:moveTo>
                  <a:lnTo>
                    <a:pt x="344111" y="361313"/>
                  </a:lnTo>
                  <a:lnTo>
                    <a:pt x="344111" y="320952"/>
                  </a:lnTo>
                  <a:lnTo>
                    <a:pt x="444749" y="320952"/>
                  </a:lnTo>
                  <a:lnTo>
                    <a:pt x="444749" y="361313"/>
                  </a:lnTo>
                  <a:close/>
                </a:path>
                <a:path w="671195" h="504825">
                  <a:moveTo>
                    <a:pt x="562804" y="414785"/>
                  </a:moveTo>
                  <a:lnTo>
                    <a:pt x="462185" y="414785"/>
                  </a:lnTo>
                  <a:lnTo>
                    <a:pt x="462185" y="374432"/>
                  </a:lnTo>
                  <a:lnTo>
                    <a:pt x="562804" y="374432"/>
                  </a:lnTo>
                  <a:lnTo>
                    <a:pt x="562804" y="414785"/>
                  </a:lnTo>
                  <a:close/>
                </a:path>
                <a:path w="671195" h="504825">
                  <a:moveTo>
                    <a:pt x="562804" y="361313"/>
                  </a:moveTo>
                  <a:lnTo>
                    <a:pt x="462185" y="361313"/>
                  </a:lnTo>
                  <a:lnTo>
                    <a:pt x="462185" y="320952"/>
                  </a:lnTo>
                  <a:lnTo>
                    <a:pt x="562804" y="320952"/>
                  </a:lnTo>
                  <a:lnTo>
                    <a:pt x="562804" y="361313"/>
                  </a:lnTo>
                  <a:close/>
                </a:path>
                <a:path w="671195" h="504825">
                  <a:moveTo>
                    <a:pt x="620497" y="222436"/>
                  </a:moveTo>
                  <a:lnTo>
                    <a:pt x="600789" y="0"/>
                  </a:lnTo>
                  <a:lnTo>
                    <a:pt x="518495" y="0"/>
                  </a:lnTo>
                  <a:lnTo>
                    <a:pt x="498798" y="222436"/>
                  </a:lnTo>
                  <a:lnTo>
                    <a:pt x="477576" y="222436"/>
                  </a:lnTo>
                  <a:lnTo>
                    <a:pt x="457868" y="0"/>
                  </a:lnTo>
                  <a:lnTo>
                    <a:pt x="375574" y="0"/>
                  </a:lnTo>
                  <a:lnTo>
                    <a:pt x="355867" y="222422"/>
                  </a:lnTo>
                  <a:lnTo>
                    <a:pt x="346165" y="222422"/>
                  </a:lnTo>
                  <a:lnTo>
                    <a:pt x="219137" y="127173"/>
                  </a:lnTo>
                  <a:lnTo>
                    <a:pt x="219137" y="209282"/>
                  </a:lnTo>
                  <a:lnTo>
                    <a:pt x="109564" y="127173"/>
                  </a:lnTo>
                  <a:lnTo>
                    <a:pt x="109564" y="209282"/>
                  </a:lnTo>
                  <a:lnTo>
                    <a:pt x="0" y="127173"/>
                  </a:lnTo>
                  <a:lnTo>
                    <a:pt x="0" y="504439"/>
                  </a:lnTo>
                  <a:lnTo>
                    <a:pt x="670788" y="504439"/>
                  </a:lnTo>
                  <a:lnTo>
                    <a:pt x="670787" y="222436"/>
                  </a:lnTo>
                  <a:lnTo>
                    <a:pt x="620497" y="222436"/>
                  </a:lnTo>
                  <a:close/>
                </a:path>
              </a:pathLst>
            </a:custGeom>
            <a:ln w="248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9107423" y="5271515"/>
              <a:ext cx="1001394" cy="782320"/>
            </a:xfrm>
            <a:custGeom>
              <a:avLst/>
              <a:gdLst/>
              <a:ahLst/>
              <a:cxnLst/>
              <a:rect l="l" t="t" r="r" b="b"/>
              <a:pathLst>
                <a:path w="1001395" h="782320">
                  <a:moveTo>
                    <a:pt x="500633" y="0"/>
                  </a:moveTo>
                  <a:lnTo>
                    <a:pt x="446086" y="2293"/>
                  </a:lnTo>
                  <a:lnTo>
                    <a:pt x="393240" y="9015"/>
                  </a:lnTo>
                  <a:lnTo>
                    <a:pt x="342400" y="19927"/>
                  </a:lnTo>
                  <a:lnTo>
                    <a:pt x="293871" y="34791"/>
                  </a:lnTo>
                  <a:lnTo>
                    <a:pt x="247960" y="53368"/>
                  </a:lnTo>
                  <a:lnTo>
                    <a:pt x="204971" y="75419"/>
                  </a:lnTo>
                  <a:lnTo>
                    <a:pt x="165211" y="100707"/>
                  </a:lnTo>
                  <a:lnTo>
                    <a:pt x="128984" y="128993"/>
                  </a:lnTo>
                  <a:lnTo>
                    <a:pt x="96597" y="160038"/>
                  </a:lnTo>
                  <a:lnTo>
                    <a:pt x="68354" y="193604"/>
                  </a:lnTo>
                  <a:lnTo>
                    <a:pt x="44561" y="229453"/>
                  </a:lnTo>
                  <a:lnTo>
                    <a:pt x="25523" y="267346"/>
                  </a:lnTo>
                  <a:lnTo>
                    <a:pt x="11547" y="307044"/>
                  </a:lnTo>
                  <a:lnTo>
                    <a:pt x="2937" y="348310"/>
                  </a:lnTo>
                  <a:lnTo>
                    <a:pt x="0" y="390906"/>
                  </a:lnTo>
                  <a:lnTo>
                    <a:pt x="2937" y="433498"/>
                  </a:lnTo>
                  <a:lnTo>
                    <a:pt x="11547" y="474763"/>
                  </a:lnTo>
                  <a:lnTo>
                    <a:pt x="25523" y="514460"/>
                  </a:lnTo>
                  <a:lnTo>
                    <a:pt x="44561" y="552353"/>
                  </a:lnTo>
                  <a:lnTo>
                    <a:pt x="68354" y="588201"/>
                  </a:lnTo>
                  <a:lnTo>
                    <a:pt x="96597" y="621768"/>
                  </a:lnTo>
                  <a:lnTo>
                    <a:pt x="128984" y="652813"/>
                  </a:lnTo>
                  <a:lnTo>
                    <a:pt x="165211" y="681100"/>
                  </a:lnTo>
                  <a:lnTo>
                    <a:pt x="204971" y="706388"/>
                  </a:lnTo>
                  <a:lnTo>
                    <a:pt x="247960" y="728440"/>
                  </a:lnTo>
                  <a:lnTo>
                    <a:pt x="293871" y="747018"/>
                  </a:lnTo>
                  <a:lnTo>
                    <a:pt x="342400" y="761882"/>
                  </a:lnTo>
                  <a:lnTo>
                    <a:pt x="393240" y="772795"/>
                  </a:lnTo>
                  <a:lnTo>
                    <a:pt x="446086" y="779518"/>
                  </a:lnTo>
                  <a:lnTo>
                    <a:pt x="500633" y="781812"/>
                  </a:lnTo>
                  <a:lnTo>
                    <a:pt x="555181" y="779518"/>
                  </a:lnTo>
                  <a:lnTo>
                    <a:pt x="608027" y="772795"/>
                  </a:lnTo>
                  <a:lnTo>
                    <a:pt x="658867" y="761882"/>
                  </a:lnTo>
                  <a:lnTo>
                    <a:pt x="707396" y="747018"/>
                  </a:lnTo>
                  <a:lnTo>
                    <a:pt x="753307" y="728440"/>
                  </a:lnTo>
                  <a:lnTo>
                    <a:pt x="796296" y="706388"/>
                  </a:lnTo>
                  <a:lnTo>
                    <a:pt x="836056" y="681100"/>
                  </a:lnTo>
                  <a:lnTo>
                    <a:pt x="872283" y="652813"/>
                  </a:lnTo>
                  <a:lnTo>
                    <a:pt x="904670" y="621768"/>
                  </a:lnTo>
                  <a:lnTo>
                    <a:pt x="932913" y="588201"/>
                  </a:lnTo>
                  <a:lnTo>
                    <a:pt x="956706" y="552353"/>
                  </a:lnTo>
                  <a:lnTo>
                    <a:pt x="975744" y="514460"/>
                  </a:lnTo>
                  <a:lnTo>
                    <a:pt x="989720" y="474763"/>
                  </a:lnTo>
                  <a:lnTo>
                    <a:pt x="998330" y="433498"/>
                  </a:lnTo>
                  <a:lnTo>
                    <a:pt x="1001268" y="390906"/>
                  </a:lnTo>
                  <a:lnTo>
                    <a:pt x="998330" y="348310"/>
                  </a:lnTo>
                  <a:lnTo>
                    <a:pt x="989720" y="307044"/>
                  </a:lnTo>
                  <a:lnTo>
                    <a:pt x="975744" y="267346"/>
                  </a:lnTo>
                  <a:lnTo>
                    <a:pt x="956706" y="229453"/>
                  </a:lnTo>
                  <a:lnTo>
                    <a:pt x="932913" y="193604"/>
                  </a:lnTo>
                  <a:lnTo>
                    <a:pt x="904670" y="160038"/>
                  </a:lnTo>
                  <a:lnTo>
                    <a:pt x="872283" y="128993"/>
                  </a:lnTo>
                  <a:lnTo>
                    <a:pt x="836056" y="100707"/>
                  </a:lnTo>
                  <a:lnTo>
                    <a:pt x="796296" y="75419"/>
                  </a:lnTo>
                  <a:lnTo>
                    <a:pt x="753307" y="53368"/>
                  </a:lnTo>
                  <a:lnTo>
                    <a:pt x="707396" y="34791"/>
                  </a:lnTo>
                  <a:lnTo>
                    <a:pt x="658867" y="19927"/>
                  </a:lnTo>
                  <a:lnTo>
                    <a:pt x="608027" y="9015"/>
                  </a:lnTo>
                  <a:lnTo>
                    <a:pt x="555181" y="2293"/>
                  </a:lnTo>
                  <a:lnTo>
                    <a:pt x="500633" y="0"/>
                  </a:lnTo>
                  <a:close/>
                </a:path>
              </a:pathLst>
            </a:custGeom>
            <a:solidFill>
              <a:srgbClr val="41548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9275579" y="5387737"/>
              <a:ext cx="672465" cy="504825"/>
            </a:xfrm>
            <a:custGeom>
              <a:avLst/>
              <a:gdLst/>
              <a:ahLst/>
              <a:cxnLst/>
              <a:rect l="l" t="t" r="r" b="b"/>
              <a:pathLst>
                <a:path w="672465" h="504825">
                  <a:moveTo>
                    <a:pt x="0" y="127173"/>
                  </a:moveTo>
                  <a:lnTo>
                    <a:pt x="0" y="504439"/>
                  </a:lnTo>
                  <a:lnTo>
                    <a:pt x="672212" y="504439"/>
                  </a:lnTo>
                  <a:lnTo>
                    <a:pt x="672211" y="414785"/>
                  </a:lnTo>
                  <a:lnTo>
                    <a:pt x="108222" y="414785"/>
                  </a:lnTo>
                  <a:lnTo>
                    <a:pt x="108222" y="374432"/>
                  </a:lnTo>
                  <a:lnTo>
                    <a:pt x="672211" y="374432"/>
                  </a:lnTo>
                  <a:lnTo>
                    <a:pt x="672211" y="361313"/>
                  </a:lnTo>
                  <a:lnTo>
                    <a:pt x="108222" y="361313"/>
                  </a:lnTo>
                  <a:lnTo>
                    <a:pt x="108222" y="320952"/>
                  </a:lnTo>
                  <a:lnTo>
                    <a:pt x="672211" y="320953"/>
                  </a:lnTo>
                  <a:lnTo>
                    <a:pt x="672211" y="222436"/>
                  </a:lnTo>
                  <a:lnTo>
                    <a:pt x="478590" y="222436"/>
                  </a:lnTo>
                  <a:lnTo>
                    <a:pt x="346900" y="222422"/>
                  </a:lnTo>
                  <a:lnTo>
                    <a:pt x="329338" y="209282"/>
                  </a:lnTo>
                  <a:lnTo>
                    <a:pt x="109796" y="209282"/>
                  </a:lnTo>
                  <a:lnTo>
                    <a:pt x="0" y="127173"/>
                  </a:lnTo>
                  <a:close/>
                </a:path>
                <a:path w="672465" h="504825">
                  <a:moveTo>
                    <a:pt x="226537" y="374432"/>
                  </a:moveTo>
                  <a:lnTo>
                    <a:pt x="209055" y="374432"/>
                  </a:lnTo>
                  <a:lnTo>
                    <a:pt x="209055" y="414785"/>
                  </a:lnTo>
                  <a:lnTo>
                    <a:pt x="226537" y="414785"/>
                  </a:lnTo>
                  <a:lnTo>
                    <a:pt x="226537" y="374432"/>
                  </a:lnTo>
                  <a:close/>
                </a:path>
                <a:path w="672465" h="504825">
                  <a:moveTo>
                    <a:pt x="344842" y="374432"/>
                  </a:moveTo>
                  <a:lnTo>
                    <a:pt x="327350" y="374432"/>
                  </a:lnTo>
                  <a:lnTo>
                    <a:pt x="327350" y="414785"/>
                  </a:lnTo>
                  <a:lnTo>
                    <a:pt x="344842" y="414785"/>
                  </a:lnTo>
                  <a:lnTo>
                    <a:pt x="344842" y="374432"/>
                  </a:lnTo>
                  <a:close/>
                </a:path>
                <a:path w="672465" h="504825">
                  <a:moveTo>
                    <a:pt x="463166" y="374432"/>
                  </a:moveTo>
                  <a:lnTo>
                    <a:pt x="445694" y="374432"/>
                  </a:lnTo>
                  <a:lnTo>
                    <a:pt x="445694" y="414785"/>
                  </a:lnTo>
                  <a:lnTo>
                    <a:pt x="463166" y="414785"/>
                  </a:lnTo>
                  <a:lnTo>
                    <a:pt x="463166" y="374432"/>
                  </a:lnTo>
                  <a:close/>
                </a:path>
                <a:path w="672465" h="504825">
                  <a:moveTo>
                    <a:pt x="672211" y="374432"/>
                  </a:moveTo>
                  <a:lnTo>
                    <a:pt x="563999" y="374432"/>
                  </a:lnTo>
                  <a:lnTo>
                    <a:pt x="563999" y="414785"/>
                  </a:lnTo>
                  <a:lnTo>
                    <a:pt x="672211" y="414785"/>
                  </a:lnTo>
                  <a:lnTo>
                    <a:pt x="672211" y="374432"/>
                  </a:lnTo>
                  <a:close/>
                </a:path>
                <a:path w="672465" h="504825">
                  <a:moveTo>
                    <a:pt x="226537" y="320952"/>
                  </a:moveTo>
                  <a:lnTo>
                    <a:pt x="209054" y="320952"/>
                  </a:lnTo>
                  <a:lnTo>
                    <a:pt x="209054" y="361313"/>
                  </a:lnTo>
                  <a:lnTo>
                    <a:pt x="226537" y="361313"/>
                  </a:lnTo>
                  <a:lnTo>
                    <a:pt x="226537" y="320952"/>
                  </a:lnTo>
                  <a:close/>
                </a:path>
                <a:path w="672465" h="504825">
                  <a:moveTo>
                    <a:pt x="344842" y="320952"/>
                  </a:moveTo>
                  <a:lnTo>
                    <a:pt x="327350" y="320952"/>
                  </a:lnTo>
                  <a:lnTo>
                    <a:pt x="327350" y="361313"/>
                  </a:lnTo>
                  <a:lnTo>
                    <a:pt x="344842" y="361313"/>
                  </a:lnTo>
                  <a:lnTo>
                    <a:pt x="344842" y="320952"/>
                  </a:lnTo>
                  <a:close/>
                </a:path>
                <a:path w="672465" h="504825">
                  <a:moveTo>
                    <a:pt x="463166" y="320952"/>
                  </a:moveTo>
                  <a:lnTo>
                    <a:pt x="445693" y="320952"/>
                  </a:lnTo>
                  <a:lnTo>
                    <a:pt x="445694" y="361313"/>
                  </a:lnTo>
                  <a:lnTo>
                    <a:pt x="463166" y="361313"/>
                  </a:lnTo>
                  <a:lnTo>
                    <a:pt x="463166" y="320952"/>
                  </a:lnTo>
                  <a:close/>
                </a:path>
                <a:path w="672465" h="504825">
                  <a:moveTo>
                    <a:pt x="672211" y="320953"/>
                  </a:moveTo>
                  <a:lnTo>
                    <a:pt x="563999" y="320953"/>
                  </a:lnTo>
                  <a:lnTo>
                    <a:pt x="563999" y="361313"/>
                  </a:lnTo>
                  <a:lnTo>
                    <a:pt x="672211" y="361313"/>
                  </a:lnTo>
                  <a:lnTo>
                    <a:pt x="672211" y="320953"/>
                  </a:lnTo>
                  <a:close/>
                </a:path>
                <a:path w="672465" h="504825">
                  <a:moveTo>
                    <a:pt x="602064" y="0"/>
                  </a:moveTo>
                  <a:lnTo>
                    <a:pt x="519596" y="0"/>
                  </a:lnTo>
                  <a:lnTo>
                    <a:pt x="499857" y="222436"/>
                  </a:lnTo>
                  <a:lnTo>
                    <a:pt x="621814" y="222436"/>
                  </a:lnTo>
                  <a:lnTo>
                    <a:pt x="602064" y="0"/>
                  </a:lnTo>
                  <a:close/>
                </a:path>
                <a:path w="672465" h="504825">
                  <a:moveTo>
                    <a:pt x="458840" y="0"/>
                  </a:moveTo>
                  <a:lnTo>
                    <a:pt x="376372" y="0"/>
                  </a:lnTo>
                  <a:lnTo>
                    <a:pt x="356623" y="222422"/>
                  </a:lnTo>
                  <a:lnTo>
                    <a:pt x="478588" y="222422"/>
                  </a:lnTo>
                  <a:lnTo>
                    <a:pt x="458840" y="0"/>
                  </a:lnTo>
                  <a:close/>
                </a:path>
                <a:path w="672465" h="504825">
                  <a:moveTo>
                    <a:pt x="109796" y="127173"/>
                  </a:moveTo>
                  <a:lnTo>
                    <a:pt x="109796" y="209282"/>
                  </a:lnTo>
                  <a:lnTo>
                    <a:pt x="219602" y="209282"/>
                  </a:lnTo>
                  <a:lnTo>
                    <a:pt x="109796" y="127173"/>
                  </a:lnTo>
                  <a:close/>
                </a:path>
                <a:path w="672465" h="504825">
                  <a:moveTo>
                    <a:pt x="219602" y="127173"/>
                  </a:moveTo>
                  <a:lnTo>
                    <a:pt x="219602" y="209282"/>
                  </a:lnTo>
                  <a:lnTo>
                    <a:pt x="329338" y="209282"/>
                  </a:lnTo>
                  <a:lnTo>
                    <a:pt x="219602" y="127173"/>
                  </a:lnTo>
                  <a:close/>
                </a:path>
              </a:pathLst>
            </a:custGeom>
            <a:solidFill>
              <a:srgbClr val="A4A4A4">
                <a:alpha val="7843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9275579" y="5387737"/>
              <a:ext cx="672465" cy="504825"/>
            </a:xfrm>
            <a:custGeom>
              <a:avLst/>
              <a:gdLst/>
              <a:ahLst/>
              <a:cxnLst/>
              <a:rect l="l" t="t" r="r" b="b"/>
              <a:pathLst>
                <a:path w="672465" h="504825">
                  <a:moveTo>
                    <a:pt x="581462" y="307841"/>
                  </a:moveTo>
                  <a:lnTo>
                    <a:pt x="90787" y="307841"/>
                  </a:lnTo>
                  <a:lnTo>
                    <a:pt x="90787" y="427904"/>
                  </a:lnTo>
                  <a:lnTo>
                    <a:pt x="581462" y="427904"/>
                  </a:lnTo>
                  <a:lnTo>
                    <a:pt x="581462" y="307841"/>
                  </a:lnTo>
                  <a:close/>
                </a:path>
                <a:path w="672465" h="504825">
                  <a:moveTo>
                    <a:pt x="209055" y="414785"/>
                  </a:moveTo>
                  <a:lnTo>
                    <a:pt x="108222" y="414785"/>
                  </a:lnTo>
                  <a:lnTo>
                    <a:pt x="108222" y="374432"/>
                  </a:lnTo>
                  <a:lnTo>
                    <a:pt x="209055" y="374432"/>
                  </a:lnTo>
                  <a:lnTo>
                    <a:pt x="209055" y="414785"/>
                  </a:lnTo>
                  <a:close/>
                </a:path>
                <a:path w="672465" h="504825">
                  <a:moveTo>
                    <a:pt x="209055" y="361313"/>
                  </a:moveTo>
                  <a:lnTo>
                    <a:pt x="108222" y="361313"/>
                  </a:lnTo>
                  <a:lnTo>
                    <a:pt x="108222" y="320952"/>
                  </a:lnTo>
                  <a:lnTo>
                    <a:pt x="209054" y="320952"/>
                  </a:lnTo>
                  <a:lnTo>
                    <a:pt x="209055" y="361313"/>
                  </a:lnTo>
                  <a:close/>
                </a:path>
                <a:path w="672465" h="504825">
                  <a:moveTo>
                    <a:pt x="327350" y="414785"/>
                  </a:moveTo>
                  <a:lnTo>
                    <a:pt x="226537" y="414785"/>
                  </a:lnTo>
                  <a:lnTo>
                    <a:pt x="226537" y="374432"/>
                  </a:lnTo>
                  <a:lnTo>
                    <a:pt x="327350" y="374432"/>
                  </a:lnTo>
                  <a:lnTo>
                    <a:pt x="327350" y="414785"/>
                  </a:lnTo>
                  <a:close/>
                </a:path>
                <a:path w="672465" h="504825">
                  <a:moveTo>
                    <a:pt x="327350" y="361313"/>
                  </a:moveTo>
                  <a:lnTo>
                    <a:pt x="226537" y="361313"/>
                  </a:lnTo>
                  <a:lnTo>
                    <a:pt x="226537" y="320952"/>
                  </a:lnTo>
                  <a:lnTo>
                    <a:pt x="327350" y="320952"/>
                  </a:lnTo>
                  <a:lnTo>
                    <a:pt x="327350" y="361313"/>
                  </a:lnTo>
                  <a:close/>
                </a:path>
                <a:path w="672465" h="504825">
                  <a:moveTo>
                    <a:pt x="445694" y="414785"/>
                  </a:moveTo>
                  <a:lnTo>
                    <a:pt x="344842" y="414785"/>
                  </a:lnTo>
                  <a:lnTo>
                    <a:pt x="344842" y="374432"/>
                  </a:lnTo>
                  <a:lnTo>
                    <a:pt x="445694" y="374432"/>
                  </a:lnTo>
                  <a:lnTo>
                    <a:pt x="445694" y="414785"/>
                  </a:lnTo>
                  <a:close/>
                </a:path>
                <a:path w="672465" h="504825">
                  <a:moveTo>
                    <a:pt x="445694" y="361313"/>
                  </a:moveTo>
                  <a:lnTo>
                    <a:pt x="344842" y="361313"/>
                  </a:lnTo>
                  <a:lnTo>
                    <a:pt x="344842" y="320952"/>
                  </a:lnTo>
                  <a:lnTo>
                    <a:pt x="445693" y="320952"/>
                  </a:lnTo>
                  <a:lnTo>
                    <a:pt x="445694" y="361313"/>
                  </a:lnTo>
                  <a:close/>
                </a:path>
                <a:path w="672465" h="504825">
                  <a:moveTo>
                    <a:pt x="563999" y="414785"/>
                  </a:moveTo>
                  <a:lnTo>
                    <a:pt x="463166" y="414785"/>
                  </a:lnTo>
                  <a:lnTo>
                    <a:pt x="463166" y="374432"/>
                  </a:lnTo>
                  <a:lnTo>
                    <a:pt x="563999" y="374432"/>
                  </a:lnTo>
                  <a:lnTo>
                    <a:pt x="563999" y="414785"/>
                  </a:lnTo>
                  <a:close/>
                </a:path>
                <a:path w="672465" h="504825">
                  <a:moveTo>
                    <a:pt x="563999" y="361313"/>
                  </a:moveTo>
                  <a:lnTo>
                    <a:pt x="463166" y="361313"/>
                  </a:lnTo>
                  <a:lnTo>
                    <a:pt x="463166" y="320952"/>
                  </a:lnTo>
                  <a:lnTo>
                    <a:pt x="563999" y="320953"/>
                  </a:lnTo>
                  <a:lnTo>
                    <a:pt x="563999" y="361313"/>
                  </a:lnTo>
                  <a:close/>
                </a:path>
                <a:path w="672465" h="504825">
                  <a:moveTo>
                    <a:pt x="621814" y="222436"/>
                  </a:moveTo>
                  <a:lnTo>
                    <a:pt x="602064" y="0"/>
                  </a:lnTo>
                  <a:lnTo>
                    <a:pt x="519596" y="0"/>
                  </a:lnTo>
                  <a:lnTo>
                    <a:pt x="499857" y="222436"/>
                  </a:lnTo>
                  <a:lnTo>
                    <a:pt x="478590" y="222436"/>
                  </a:lnTo>
                  <a:lnTo>
                    <a:pt x="458840" y="0"/>
                  </a:lnTo>
                  <a:lnTo>
                    <a:pt x="376372" y="0"/>
                  </a:lnTo>
                  <a:lnTo>
                    <a:pt x="356623" y="222422"/>
                  </a:lnTo>
                  <a:lnTo>
                    <a:pt x="346900" y="222422"/>
                  </a:lnTo>
                  <a:lnTo>
                    <a:pt x="219602" y="127173"/>
                  </a:lnTo>
                  <a:lnTo>
                    <a:pt x="219602" y="209282"/>
                  </a:lnTo>
                  <a:lnTo>
                    <a:pt x="109796" y="127173"/>
                  </a:lnTo>
                  <a:lnTo>
                    <a:pt x="109796" y="209282"/>
                  </a:lnTo>
                  <a:lnTo>
                    <a:pt x="0" y="127173"/>
                  </a:lnTo>
                  <a:lnTo>
                    <a:pt x="0" y="504439"/>
                  </a:lnTo>
                  <a:lnTo>
                    <a:pt x="672212" y="504439"/>
                  </a:lnTo>
                  <a:lnTo>
                    <a:pt x="672211" y="222436"/>
                  </a:lnTo>
                  <a:lnTo>
                    <a:pt x="621814" y="222436"/>
                  </a:lnTo>
                  <a:close/>
                </a:path>
              </a:pathLst>
            </a:custGeom>
            <a:ln w="2490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9111995" y="2452116"/>
              <a:ext cx="1003300" cy="782320"/>
            </a:xfrm>
            <a:custGeom>
              <a:avLst/>
              <a:gdLst/>
              <a:ahLst/>
              <a:cxnLst/>
              <a:rect l="l" t="t" r="r" b="b"/>
              <a:pathLst>
                <a:path w="1003300" h="782319">
                  <a:moveTo>
                    <a:pt x="501396" y="0"/>
                  </a:moveTo>
                  <a:lnTo>
                    <a:pt x="446772" y="2293"/>
                  </a:lnTo>
                  <a:lnTo>
                    <a:pt x="393850" y="9015"/>
                  </a:lnTo>
                  <a:lnTo>
                    <a:pt x="342936" y="19927"/>
                  </a:lnTo>
                  <a:lnTo>
                    <a:pt x="294336" y="34791"/>
                  </a:lnTo>
                  <a:lnTo>
                    <a:pt x="248355" y="53368"/>
                  </a:lnTo>
                  <a:lnTo>
                    <a:pt x="205301" y="75419"/>
                  </a:lnTo>
                  <a:lnTo>
                    <a:pt x="165478" y="100707"/>
                  </a:lnTo>
                  <a:lnTo>
                    <a:pt x="129195" y="128993"/>
                  </a:lnTo>
                  <a:lnTo>
                    <a:pt x="96755" y="160038"/>
                  </a:lnTo>
                  <a:lnTo>
                    <a:pt x="68467" y="193604"/>
                  </a:lnTo>
                  <a:lnTo>
                    <a:pt x="44635" y="229453"/>
                  </a:lnTo>
                  <a:lnTo>
                    <a:pt x="25566" y="267346"/>
                  </a:lnTo>
                  <a:lnTo>
                    <a:pt x="11567" y="307044"/>
                  </a:lnTo>
                  <a:lnTo>
                    <a:pt x="2942" y="348310"/>
                  </a:lnTo>
                  <a:lnTo>
                    <a:pt x="0" y="390906"/>
                  </a:lnTo>
                  <a:lnTo>
                    <a:pt x="2942" y="433501"/>
                  </a:lnTo>
                  <a:lnTo>
                    <a:pt x="11567" y="474767"/>
                  </a:lnTo>
                  <a:lnTo>
                    <a:pt x="25566" y="514465"/>
                  </a:lnTo>
                  <a:lnTo>
                    <a:pt x="44635" y="552358"/>
                  </a:lnTo>
                  <a:lnTo>
                    <a:pt x="68467" y="588207"/>
                  </a:lnTo>
                  <a:lnTo>
                    <a:pt x="96755" y="621773"/>
                  </a:lnTo>
                  <a:lnTo>
                    <a:pt x="129195" y="652818"/>
                  </a:lnTo>
                  <a:lnTo>
                    <a:pt x="165478" y="681104"/>
                  </a:lnTo>
                  <a:lnTo>
                    <a:pt x="205301" y="706392"/>
                  </a:lnTo>
                  <a:lnTo>
                    <a:pt x="248355" y="728443"/>
                  </a:lnTo>
                  <a:lnTo>
                    <a:pt x="294336" y="747020"/>
                  </a:lnTo>
                  <a:lnTo>
                    <a:pt x="342936" y="761884"/>
                  </a:lnTo>
                  <a:lnTo>
                    <a:pt x="393850" y="772796"/>
                  </a:lnTo>
                  <a:lnTo>
                    <a:pt x="446772" y="779518"/>
                  </a:lnTo>
                  <a:lnTo>
                    <a:pt x="501396" y="781812"/>
                  </a:lnTo>
                  <a:lnTo>
                    <a:pt x="556019" y="779518"/>
                  </a:lnTo>
                  <a:lnTo>
                    <a:pt x="608941" y="772796"/>
                  </a:lnTo>
                  <a:lnTo>
                    <a:pt x="659855" y="761884"/>
                  </a:lnTo>
                  <a:lnTo>
                    <a:pt x="708455" y="747020"/>
                  </a:lnTo>
                  <a:lnTo>
                    <a:pt x="754436" y="728443"/>
                  </a:lnTo>
                  <a:lnTo>
                    <a:pt x="797490" y="706392"/>
                  </a:lnTo>
                  <a:lnTo>
                    <a:pt x="837313" y="681104"/>
                  </a:lnTo>
                  <a:lnTo>
                    <a:pt x="873596" y="652818"/>
                  </a:lnTo>
                  <a:lnTo>
                    <a:pt x="906036" y="621773"/>
                  </a:lnTo>
                  <a:lnTo>
                    <a:pt x="934324" y="588207"/>
                  </a:lnTo>
                  <a:lnTo>
                    <a:pt x="958156" y="552358"/>
                  </a:lnTo>
                  <a:lnTo>
                    <a:pt x="977225" y="514465"/>
                  </a:lnTo>
                  <a:lnTo>
                    <a:pt x="991224" y="474767"/>
                  </a:lnTo>
                  <a:lnTo>
                    <a:pt x="999849" y="433501"/>
                  </a:lnTo>
                  <a:lnTo>
                    <a:pt x="1002792" y="390906"/>
                  </a:lnTo>
                  <a:lnTo>
                    <a:pt x="999849" y="348310"/>
                  </a:lnTo>
                  <a:lnTo>
                    <a:pt x="991224" y="307044"/>
                  </a:lnTo>
                  <a:lnTo>
                    <a:pt x="977225" y="267346"/>
                  </a:lnTo>
                  <a:lnTo>
                    <a:pt x="958156" y="229453"/>
                  </a:lnTo>
                  <a:lnTo>
                    <a:pt x="934324" y="193604"/>
                  </a:lnTo>
                  <a:lnTo>
                    <a:pt x="906036" y="160038"/>
                  </a:lnTo>
                  <a:lnTo>
                    <a:pt x="873596" y="128993"/>
                  </a:lnTo>
                  <a:lnTo>
                    <a:pt x="837313" y="100707"/>
                  </a:lnTo>
                  <a:lnTo>
                    <a:pt x="797490" y="75419"/>
                  </a:lnTo>
                  <a:lnTo>
                    <a:pt x="754436" y="53368"/>
                  </a:lnTo>
                  <a:lnTo>
                    <a:pt x="708455" y="34791"/>
                  </a:lnTo>
                  <a:lnTo>
                    <a:pt x="659855" y="19927"/>
                  </a:lnTo>
                  <a:lnTo>
                    <a:pt x="608941" y="9015"/>
                  </a:lnTo>
                  <a:lnTo>
                    <a:pt x="556019" y="2293"/>
                  </a:lnTo>
                  <a:lnTo>
                    <a:pt x="501396" y="0"/>
                  </a:lnTo>
                  <a:close/>
                </a:path>
              </a:pathLst>
            </a:custGeom>
            <a:solidFill>
              <a:srgbClr val="41548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9281622" y="2568337"/>
              <a:ext cx="671195" cy="504825"/>
            </a:xfrm>
            <a:custGeom>
              <a:avLst/>
              <a:gdLst/>
              <a:ahLst/>
              <a:cxnLst/>
              <a:rect l="l" t="t" r="r" b="b"/>
              <a:pathLst>
                <a:path w="671195" h="504825">
                  <a:moveTo>
                    <a:pt x="0" y="127173"/>
                  </a:moveTo>
                  <a:lnTo>
                    <a:pt x="0" y="504438"/>
                  </a:lnTo>
                  <a:lnTo>
                    <a:pt x="670787" y="504439"/>
                  </a:lnTo>
                  <a:lnTo>
                    <a:pt x="670787" y="414785"/>
                  </a:lnTo>
                  <a:lnTo>
                    <a:pt x="107993" y="414785"/>
                  </a:lnTo>
                  <a:lnTo>
                    <a:pt x="107993" y="374431"/>
                  </a:lnTo>
                  <a:lnTo>
                    <a:pt x="670787" y="374432"/>
                  </a:lnTo>
                  <a:lnTo>
                    <a:pt x="670787" y="361313"/>
                  </a:lnTo>
                  <a:lnTo>
                    <a:pt x="107993" y="361313"/>
                  </a:lnTo>
                  <a:lnTo>
                    <a:pt x="107993" y="320952"/>
                  </a:lnTo>
                  <a:lnTo>
                    <a:pt x="670787" y="320953"/>
                  </a:lnTo>
                  <a:lnTo>
                    <a:pt x="670787" y="222437"/>
                  </a:lnTo>
                  <a:lnTo>
                    <a:pt x="477576" y="222437"/>
                  </a:lnTo>
                  <a:lnTo>
                    <a:pt x="346165" y="222422"/>
                  </a:lnTo>
                  <a:lnTo>
                    <a:pt x="328641" y="209282"/>
                  </a:lnTo>
                  <a:lnTo>
                    <a:pt x="109564" y="209282"/>
                  </a:lnTo>
                  <a:lnTo>
                    <a:pt x="0" y="127173"/>
                  </a:lnTo>
                  <a:close/>
                </a:path>
                <a:path w="671195" h="504825">
                  <a:moveTo>
                    <a:pt x="226057" y="374432"/>
                  </a:moveTo>
                  <a:lnTo>
                    <a:pt x="208612" y="374432"/>
                  </a:lnTo>
                  <a:lnTo>
                    <a:pt x="208612" y="414785"/>
                  </a:lnTo>
                  <a:lnTo>
                    <a:pt x="226057" y="414785"/>
                  </a:lnTo>
                  <a:lnTo>
                    <a:pt x="226057" y="374432"/>
                  </a:lnTo>
                  <a:close/>
                </a:path>
                <a:path w="671195" h="504825">
                  <a:moveTo>
                    <a:pt x="344111" y="374432"/>
                  </a:moveTo>
                  <a:lnTo>
                    <a:pt x="326657" y="374432"/>
                  </a:lnTo>
                  <a:lnTo>
                    <a:pt x="326657" y="414785"/>
                  </a:lnTo>
                  <a:lnTo>
                    <a:pt x="344111" y="414785"/>
                  </a:lnTo>
                  <a:lnTo>
                    <a:pt x="344111" y="374432"/>
                  </a:lnTo>
                  <a:close/>
                </a:path>
                <a:path w="671195" h="504825">
                  <a:moveTo>
                    <a:pt x="462185" y="374432"/>
                  </a:moveTo>
                  <a:lnTo>
                    <a:pt x="444749" y="374432"/>
                  </a:lnTo>
                  <a:lnTo>
                    <a:pt x="444749" y="414785"/>
                  </a:lnTo>
                  <a:lnTo>
                    <a:pt x="462185" y="414785"/>
                  </a:lnTo>
                  <a:lnTo>
                    <a:pt x="462185" y="374432"/>
                  </a:lnTo>
                  <a:close/>
                </a:path>
                <a:path w="671195" h="504825">
                  <a:moveTo>
                    <a:pt x="670787" y="374432"/>
                  </a:moveTo>
                  <a:lnTo>
                    <a:pt x="562804" y="374432"/>
                  </a:lnTo>
                  <a:lnTo>
                    <a:pt x="562804" y="414785"/>
                  </a:lnTo>
                  <a:lnTo>
                    <a:pt x="670787" y="414785"/>
                  </a:lnTo>
                  <a:lnTo>
                    <a:pt x="670787" y="374432"/>
                  </a:lnTo>
                  <a:close/>
                </a:path>
                <a:path w="671195" h="504825">
                  <a:moveTo>
                    <a:pt x="226057" y="320952"/>
                  </a:moveTo>
                  <a:lnTo>
                    <a:pt x="208612" y="320952"/>
                  </a:lnTo>
                  <a:lnTo>
                    <a:pt x="208612" y="361313"/>
                  </a:lnTo>
                  <a:lnTo>
                    <a:pt x="226057" y="361313"/>
                  </a:lnTo>
                  <a:lnTo>
                    <a:pt x="226057" y="320952"/>
                  </a:lnTo>
                  <a:close/>
                </a:path>
                <a:path w="671195" h="504825">
                  <a:moveTo>
                    <a:pt x="344111" y="320952"/>
                  </a:moveTo>
                  <a:lnTo>
                    <a:pt x="326657" y="320952"/>
                  </a:lnTo>
                  <a:lnTo>
                    <a:pt x="326657" y="361313"/>
                  </a:lnTo>
                  <a:lnTo>
                    <a:pt x="344111" y="361313"/>
                  </a:lnTo>
                  <a:lnTo>
                    <a:pt x="344111" y="320952"/>
                  </a:lnTo>
                  <a:close/>
                </a:path>
                <a:path w="671195" h="504825">
                  <a:moveTo>
                    <a:pt x="462185" y="320953"/>
                  </a:moveTo>
                  <a:lnTo>
                    <a:pt x="444749" y="320953"/>
                  </a:lnTo>
                  <a:lnTo>
                    <a:pt x="444749" y="361313"/>
                  </a:lnTo>
                  <a:lnTo>
                    <a:pt x="462185" y="361313"/>
                  </a:lnTo>
                  <a:lnTo>
                    <a:pt x="462185" y="320953"/>
                  </a:lnTo>
                  <a:close/>
                </a:path>
                <a:path w="671195" h="504825">
                  <a:moveTo>
                    <a:pt x="670787" y="320953"/>
                  </a:moveTo>
                  <a:lnTo>
                    <a:pt x="562804" y="320953"/>
                  </a:lnTo>
                  <a:lnTo>
                    <a:pt x="562804" y="361313"/>
                  </a:lnTo>
                  <a:lnTo>
                    <a:pt x="670787" y="361313"/>
                  </a:lnTo>
                  <a:lnTo>
                    <a:pt x="670787" y="320953"/>
                  </a:lnTo>
                  <a:close/>
                </a:path>
                <a:path w="671195" h="504825">
                  <a:moveTo>
                    <a:pt x="600789" y="0"/>
                  </a:moveTo>
                  <a:lnTo>
                    <a:pt x="518495" y="0"/>
                  </a:lnTo>
                  <a:lnTo>
                    <a:pt x="498798" y="222437"/>
                  </a:lnTo>
                  <a:lnTo>
                    <a:pt x="620497" y="222437"/>
                  </a:lnTo>
                  <a:lnTo>
                    <a:pt x="600789" y="0"/>
                  </a:lnTo>
                  <a:close/>
                </a:path>
                <a:path w="671195" h="504825">
                  <a:moveTo>
                    <a:pt x="457868" y="0"/>
                  </a:moveTo>
                  <a:lnTo>
                    <a:pt x="375574" y="0"/>
                  </a:lnTo>
                  <a:lnTo>
                    <a:pt x="355867" y="222422"/>
                  </a:lnTo>
                  <a:lnTo>
                    <a:pt x="477575" y="222422"/>
                  </a:lnTo>
                  <a:lnTo>
                    <a:pt x="457868" y="0"/>
                  </a:lnTo>
                  <a:close/>
                </a:path>
                <a:path w="671195" h="504825">
                  <a:moveTo>
                    <a:pt x="109564" y="127173"/>
                  </a:moveTo>
                  <a:lnTo>
                    <a:pt x="109564" y="209282"/>
                  </a:lnTo>
                  <a:lnTo>
                    <a:pt x="219137" y="209282"/>
                  </a:lnTo>
                  <a:lnTo>
                    <a:pt x="109564" y="127173"/>
                  </a:lnTo>
                  <a:close/>
                </a:path>
                <a:path w="671195" h="504825">
                  <a:moveTo>
                    <a:pt x="219137" y="127173"/>
                  </a:moveTo>
                  <a:lnTo>
                    <a:pt x="219137" y="209282"/>
                  </a:lnTo>
                  <a:lnTo>
                    <a:pt x="328641" y="209282"/>
                  </a:lnTo>
                  <a:lnTo>
                    <a:pt x="219137" y="127173"/>
                  </a:lnTo>
                  <a:close/>
                </a:path>
              </a:pathLst>
            </a:custGeom>
            <a:solidFill>
              <a:srgbClr val="A4A4A4">
                <a:alpha val="7843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9281622" y="2568337"/>
              <a:ext cx="671195" cy="504825"/>
            </a:xfrm>
            <a:custGeom>
              <a:avLst/>
              <a:gdLst/>
              <a:ahLst/>
              <a:cxnLst/>
              <a:rect l="l" t="t" r="r" b="b"/>
              <a:pathLst>
                <a:path w="671195" h="504825">
                  <a:moveTo>
                    <a:pt x="580230" y="307841"/>
                  </a:moveTo>
                  <a:lnTo>
                    <a:pt x="90595" y="307841"/>
                  </a:lnTo>
                  <a:lnTo>
                    <a:pt x="90595" y="427903"/>
                  </a:lnTo>
                  <a:lnTo>
                    <a:pt x="580230" y="427904"/>
                  </a:lnTo>
                  <a:lnTo>
                    <a:pt x="580230" y="307841"/>
                  </a:lnTo>
                  <a:close/>
                </a:path>
                <a:path w="671195" h="504825">
                  <a:moveTo>
                    <a:pt x="208612" y="414785"/>
                  </a:moveTo>
                  <a:lnTo>
                    <a:pt x="107993" y="414785"/>
                  </a:lnTo>
                  <a:lnTo>
                    <a:pt x="107993" y="374431"/>
                  </a:lnTo>
                  <a:lnTo>
                    <a:pt x="208612" y="374432"/>
                  </a:lnTo>
                  <a:lnTo>
                    <a:pt x="208612" y="414785"/>
                  </a:lnTo>
                  <a:close/>
                </a:path>
                <a:path w="671195" h="504825">
                  <a:moveTo>
                    <a:pt x="208612" y="361313"/>
                  </a:moveTo>
                  <a:lnTo>
                    <a:pt x="107993" y="361313"/>
                  </a:lnTo>
                  <a:lnTo>
                    <a:pt x="107993" y="320952"/>
                  </a:lnTo>
                  <a:lnTo>
                    <a:pt x="208612" y="320952"/>
                  </a:lnTo>
                  <a:lnTo>
                    <a:pt x="208612" y="361313"/>
                  </a:lnTo>
                  <a:close/>
                </a:path>
                <a:path w="671195" h="504825">
                  <a:moveTo>
                    <a:pt x="326657" y="414785"/>
                  </a:moveTo>
                  <a:lnTo>
                    <a:pt x="226057" y="414785"/>
                  </a:lnTo>
                  <a:lnTo>
                    <a:pt x="226057" y="374432"/>
                  </a:lnTo>
                  <a:lnTo>
                    <a:pt x="326657" y="374432"/>
                  </a:lnTo>
                  <a:lnTo>
                    <a:pt x="326657" y="414785"/>
                  </a:lnTo>
                  <a:close/>
                </a:path>
                <a:path w="671195" h="504825">
                  <a:moveTo>
                    <a:pt x="326657" y="361313"/>
                  </a:moveTo>
                  <a:lnTo>
                    <a:pt x="226057" y="361313"/>
                  </a:lnTo>
                  <a:lnTo>
                    <a:pt x="226057" y="320952"/>
                  </a:lnTo>
                  <a:lnTo>
                    <a:pt x="326657" y="320952"/>
                  </a:lnTo>
                  <a:lnTo>
                    <a:pt x="326657" y="361313"/>
                  </a:lnTo>
                  <a:close/>
                </a:path>
                <a:path w="671195" h="504825">
                  <a:moveTo>
                    <a:pt x="444749" y="414785"/>
                  </a:moveTo>
                  <a:lnTo>
                    <a:pt x="344111" y="414785"/>
                  </a:lnTo>
                  <a:lnTo>
                    <a:pt x="344111" y="374432"/>
                  </a:lnTo>
                  <a:lnTo>
                    <a:pt x="444749" y="374432"/>
                  </a:lnTo>
                  <a:lnTo>
                    <a:pt x="444749" y="414785"/>
                  </a:lnTo>
                  <a:close/>
                </a:path>
                <a:path w="671195" h="504825">
                  <a:moveTo>
                    <a:pt x="444749" y="361313"/>
                  </a:moveTo>
                  <a:lnTo>
                    <a:pt x="344111" y="361313"/>
                  </a:lnTo>
                  <a:lnTo>
                    <a:pt x="344111" y="320952"/>
                  </a:lnTo>
                  <a:lnTo>
                    <a:pt x="444749" y="320953"/>
                  </a:lnTo>
                  <a:lnTo>
                    <a:pt x="444749" y="361313"/>
                  </a:lnTo>
                  <a:close/>
                </a:path>
                <a:path w="671195" h="504825">
                  <a:moveTo>
                    <a:pt x="562804" y="414785"/>
                  </a:moveTo>
                  <a:lnTo>
                    <a:pt x="462185" y="414785"/>
                  </a:lnTo>
                  <a:lnTo>
                    <a:pt x="462185" y="374432"/>
                  </a:lnTo>
                  <a:lnTo>
                    <a:pt x="562804" y="374432"/>
                  </a:lnTo>
                  <a:lnTo>
                    <a:pt x="562804" y="414785"/>
                  </a:lnTo>
                  <a:close/>
                </a:path>
                <a:path w="671195" h="504825">
                  <a:moveTo>
                    <a:pt x="562804" y="361313"/>
                  </a:moveTo>
                  <a:lnTo>
                    <a:pt x="462185" y="361313"/>
                  </a:lnTo>
                  <a:lnTo>
                    <a:pt x="462185" y="320953"/>
                  </a:lnTo>
                  <a:lnTo>
                    <a:pt x="562804" y="320953"/>
                  </a:lnTo>
                  <a:lnTo>
                    <a:pt x="562804" y="361313"/>
                  </a:lnTo>
                  <a:close/>
                </a:path>
                <a:path w="671195" h="504825">
                  <a:moveTo>
                    <a:pt x="620497" y="222437"/>
                  </a:moveTo>
                  <a:lnTo>
                    <a:pt x="600789" y="0"/>
                  </a:lnTo>
                  <a:lnTo>
                    <a:pt x="518495" y="0"/>
                  </a:lnTo>
                  <a:lnTo>
                    <a:pt x="498798" y="222437"/>
                  </a:lnTo>
                  <a:lnTo>
                    <a:pt x="477576" y="222437"/>
                  </a:lnTo>
                  <a:lnTo>
                    <a:pt x="457868" y="0"/>
                  </a:lnTo>
                  <a:lnTo>
                    <a:pt x="375574" y="0"/>
                  </a:lnTo>
                  <a:lnTo>
                    <a:pt x="355867" y="222422"/>
                  </a:lnTo>
                  <a:lnTo>
                    <a:pt x="346165" y="222422"/>
                  </a:lnTo>
                  <a:lnTo>
                    <a:pt x="219137" y="127173"/>
                  </a:lnTo>
                  <a:lnTo>
                    <a:pt x="219137" y="209282"/>
                  </a:lnTo>
                  <a:lnTo>
                    <a:pt x="109564" y="127173"/>
                  </a:lnTo>
                  <a:lnTo>
                    <a:pt x="109564" y="209282"/>
                  </a:lnTo>
                  <a:lnTo>
                    <a:pt x="0" y="127173"/>
                  </a:lnTo>
                  <a:lnTo>
                    <a:pt x="0" y="504438"/>
                  </a:lnTo>
                  <a:lnTo>
                    <a:pt x="670788" y="504439"/>
                  </a:lnTo>
                  <a:lnTo>
                    <a:pt x="670787" y="222437"/>
                  </a:lnTo>
                  <a:lnTo>
                    <a:pt x="620497" y="222437"/>
                  </a:lnTo>
                  <a:close/>
                </a:path>
              </a:pathLst>
            </a:custGeom>
            <a:ln w="248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9099804" y="3867911"/>
              <a:ext cx="1001394" cy="780415"/>
            </a:xfrm>
            <a:custGeom>
              <a:avLst/>
              <a:gdLst/>
              <a:ahLst/>
              <a:cxnLst/>
              <a:rect l="l" t="t" r="r" b="b"/>
              <a:pathLst>
                <a:path w="1001395" h="780414">
                  <a:moveTo>
                    <a:pt x="500634" y="0"/>
                  </a:moveTo>
                  <a:lnTo>
                    <a:pt x="446086" y="2288"/>
                  </a:lnTo>
                  <a:lnTo>
                    <a:pt x="393240" y="8996"/>
                  </a:lnTo>
                  <a:lnTo>
                    <a:pt x="342400" y="19885"/>
                  </a:lnTo>
                  <a:lnTo>
                    <a:pt x="293871" y="34717"/>
                  </a:lnTo>
                  <a:lnTo>
                    <a:pt x="247960" y="53255"/>
                  </a:lnTo>
                  <a:lnTo>
                    <a:pt x="204971" y="75261"/>
                  </a:lnTo>
                  <a:lnTo>
                    <a:pt x="165211" y="100497"/>
                  </a:lnTo>
                  <a:lnTo>
                    <a:pt x="128984" y="128725"/>
                  </a:lnTo>
                  <a:lnTo>
                    <a:pt x="96597" y="159709"/>
                  </a:lnTo>
                  <a:lnTo>
                    <a:pt x="68354" y="193209"/>
                  </a:lnTo>
                  <a:lnTo>
                    <a:pt x="44561" y="228988"/>
                  </a:lnTo>
                  <a:lnTo>
                    <a:pt x="25523" y="266809"/>
                  </a:lnTo>
                  <a:lnTo>
                    <a:pt x="11547" y="306434"/>
                  </a:lnTo>
                  <a:lnTo>
                    <a:pt x="2937" y="347625"/>
                  </a:lnTo>
                  <a:lnTo>
                    <a:pt x="0" y="390144"/>
                  </a:lnTo>
                  <a:lnTo>
                    <a:pt x="2937" y="432662"/>
                  </a:lnTo>
                  <a:lnTo>
                    <a:pt x="11547" y="473853"/>
                  </a:lnTo>
                  <a:lnTo>
                    <a:pt x="25523" y="513478"/>
                  </a:lnTo>
                  <a:lnTo>
                    <a:pt x="44561" y="551299"/>
                  </a:lnTo>
                  <a:lnTo>
                    <a:pt x="68354" y="587078"/>
                  </a:lnTo>
                  <a:lnTo>
                    <a:pt x="96597" y="620578"/>
                  </a:lnTo>
                  <a:lnTo>
                    <a:pt x="128984" y="651562"/>
                  </a:lnTo>
                  <a:lnTo>
                    <a:pt x="165211" y="679790"/>
                  </a:lnTo>
                  <a:lnTo>
                    <a:pt x="204971" y="705026"/>
                  </a:lnTo>
                  <a:lnTo>
                    <a:pt x="247960" y="727032"/>
                  </a:lnTo>
                  <a:lnTo>
                    <a:pt x="293871" y="745570"/>
                  </a:lnTo>
                  <a:lnTo>
                    <a:pt x="342400" y="760402"/>
                  </a:lnTo>
                  <a:lnTo>
                    <a:pt x="393240" y="771291"/>
                  </a:lnTo>
                  <a:lnTo>
                    <a:pt x="446086" y="777999"/>
                  </a:lnTo>
                  <a:lnTo>
                    <a:pt x="500634" y="780288"/>
                  </a:lnTo>
                  <a:lnTo>
                    <a:pt x="555181" y="777999"/>
                  </a:lnTo>
                  <a:lnTo>
                    <a:pt x="608027" y="771291"/>
                  </a:lnTo>
                  <a:lnTo>
                    <a:pt x="658867" y="760402"/>
                  </a:lnTo>
                  <a:lnTo>
                    <a:pt x="707396" y="745570"/>
                  </a:lnTo>
                  <a:lnTo>
                    <a:pt x="753307" y="727032"/>
                  </a:lnTo>
                  <a:lnTo>
                    <a:pt x="796296" y="705026"/>
                  </a:lnTo>
                  <a:lnTo>
                    <a:pt x="836056" y="679790"/>
                  </a:lnTo>
                  <a:lnTo>
                    <a:pt x="872283" y="651562"/>
                  </a:lnTo>
                  <a:lnTo>
                    <a:pt x="904670" y="620578"/>
                  </a:lnTo>
                  <a:lnTo>
                    <a:pt x="932913" y="587078"/>
                  </a:lnTo>
                  <a:lnTo>
                    <a:pt x="956706" y="551299"/>
                  </a:lnTo>
                  <a:lnTo>
                    <a:pt x="975744" y="513478"/>
                  </a:lnTo>
                  <a:lnTo>
                    <a:pt x="989720" y="473853"/>
                  </a:lnTo>
                  <a:lnTo>
                    <a:pt x="998330" y="432662"/>
                  </a:lnTo>
                  <a:lnTo>
                    <a:pt x="1001268" y="390144"/>
                  </a:lnTo>
                  <a:lnTo>
                    <a:pt x="998330" y="347625"/>
                  </a:lnTo>
                  <a:lnTo>
                    <a:pt x="989720" y="306434"/>
                  </a:lnTo>
                  <a:lnTo>
                    <a:pt x="975744" y="266809"/>
                  </a:lnTo>
                  <a:lnTo>
                    <a:pt x="956706" y="228988"/>
                  </a:lnTo>
                  <a:lnTo>
                    <a:pt x="932913" y="193209"/>
                  </a:lnTo>
                  <a:lnTo>
                    <a:pt x="904670" y="159709"/>
                  </a:lnTo>
                  <a:lnTo>
                    <a:pt x="872283" y="128725"/>
                  </a:lnTo>
                  <a:lnTo>
                    <a:pt x="836056" y="100497"/>
                  </a:lnTo>
                  <a:lnTo>
                    <a:pt x="796296" y="75261"/>
                  </a:lnTo>
                  <a:lnTo>
                    <a:pt x="753307" y="53255"/>
                  </a:lnTo>
                  <a:lnTo>
                    <a:pt x="707396" y="34717"/>
                  </a:lnTo>
                  <a:lnTo>
                    <a:pt x="658867" y="19885"/>
                  </a:lnTo>
                  <a:lnTo>
                    <a:pt x="608027" y="8996"/>
                  </a:lnTo>
                  <a:lnTo>
                    <a:pt x="555181" y="2288"/>
                  </a:lnTo>
                  <a:lnTo>
                    <a:pt x="500634" y="0"/>
                  </a:lnTo>
                  <a:close/>
                </a:path>
              </a:pathLst>
            </a:custGeom>
            <a:solidFill>
              <a:srgbClr val="41548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9269430" y="3982610"/>
              <a:ext cx="671195" cy="504825"/>
            </a:xfrm>
            <a:custGeom>
              <a:avLst/>
              <a:gdLst/>
              <a:ahLst/>
              <a:cxnLst/>
              <a:rect l="l" t="t" r="r" b="b"/>
              <a:pathLst>
                <a:path w="671195" h="504825">
                  <a:moveTo>
                    <a:pt x="0" y="127173"/>
                  </a:moveTo>
                  <a:lnTo>
                    <a:pt x="0" y="504438"/>
                  </a:lnTo>
                  <a:lnTo>
                    <a:pt x="670787" y="504439"/>
                  </a:lnTo>
                  <a:lnTo>
                    <a:pt x="670787" y="414785"/>
                  </a:lnTo>
                  <a:lnTo>
                    <a:pt x="107993" y="414785"/>
                  </a:lnTo>
                  <a:lnTo>
                    <a:pt x="107993" y="374432"/>
                  </a:lnTo>
                  <a:lnTo>
                    <a:pt x="670787" y="374432"/>
                  </a:lnTo>
                  <a:lnTo>
                    <a:pt x="670787" y="361313"/>
                  </a:lnTo>
                  <a:lnTo>
                    <a:pt x="107993" y="361313"/>
                  </a:lnTo>
                  <a:lnTo>
                    <a:pt x="107993" y="320952"/>
                  </a:lnTo>
                  <a:lnTo>
                    <a:pt x="670787" y="320953"/>
                  </a:lnTo>
                  <a:lnTo>
                    <a:pt x="670787" y="222437"/>
                  </a:lnTo>
                  <a:lnTo>
                    <a:pt x="477576" y="222436"/>
                  </a:lnTo>
                  <a:lnTo>
                    <a:pt x="346165" y="222422"/>
                  </a:lnTo>
                  <a:lnTo>
                    <a:pt x="328641" y="209282"/>
                  </a:lnTo>
                  <a:lnTo>
                    <a:pt x="109564" y="209282"/>
                  </a:lnTo>
                  <a:lnTo>
                    <a:pt x="0" y="127173"/>
                  </a:lnTo>
                  <a:close/>
                </a:path>
                <a:path w="671195" h="504825">
                  <a:moveTo>
                    <a:pt x="226057" y="374432"/>
                  </a:moveTo>
                  <a:lnTo>
                    <a:pt x="208612" y="374432"/>
                  </a:lnTo>
                  <a:lnTo>
                    <a:pt x="208612" y="414785"/>
                  </a:lnTo>
                  <a:lnTo>
                    <a:pt x="226057" y="414785"/>
                  </a:lnTo>
                  <a:lnTo>
                    <a:pt x="226057" y="374432"/>
                  </a:lnTo>
                  <a:close/>
                </a:path>
                <a:path w="671195" h="504825">
                  <a:moveTo>
                    <a:pt x="344111" y="374432"/>
                  </a:moveTo>
                  <a:lnTo>
                    <a:pt x="326657" y="374432"/>
                  </a:lnTo>
                  <a:lnTo>
                    <a:pt x="326657" y="414785"/>
                  </a:lnTo>
                  <a:lnTo>
                    <a:pt x="344111" y="414785"/>
                  </a:lnTo>
                  <a:lnTo>
                    <a:pt x="344111" y="374432"/>
                  </a:lnTo>
                  <a:close/>
                </a:path>
                <a:path w="671195" h="504825">
                  <a:moveTo>
                    <a:pt x="462185" y="374432"/>
                  </a:moveTo>
                  <a:lnTo>
                    <a:pt x="444749" y="374432"/>
                  </a:lnTo>
                  <a:lnTo>
                    <a:pt x="444749" y="414785"/>
                  </a:lnTo>
                  <a:lnTo>
                    <a:pt x="462185" y="414785"/>
                  </a:lnTo>
                  <a:lnTo>
                    <a:pt x="462185" y="374432"/>
                  </a:lnTo>
                  <a:close/>
                </a:path>
                <a:path w="671195" h="504825">
                  <a:moveTo>
                    <a:pt x="670787" y="374432"/>
                  </a:moveTo>
                  <a:lnTo>
                    <a:pt x="562804" y="374432"/>
                  </a:lnTo>
                  <a:lnTo>
                    <a:pt x="562804" y="414785"/>
                  </a:lnTo>
                  <a:lnTo>
                    <a:pt x="670787" y="414785"/>
                  </a:lnTo>
                  <a:lnTo>
                    <a:pt x="670787" y="374432"/>
                  </a:lnTo>
                  <a:close/>
                </a:path>
                <a:path w="671195" h="504825">
                  <a:moveTo>
                    <a:pt x="226057" y="320952"/>
                  </a:moveTo>
                  <a:lnTo>
                    <a:pt x="208612" y="320952"/>
                  </a:lnTo>
                  <a:lnTo>
                    <a:pt x="208612" y="361313"/>
                  </a:lnTo>
                  <a:lnTo>
                    <a:pt x="226057" y="361313"/>
                  </a:lnTo>
                  <a:lnTo>
                    <a:pt x="226057" y="320952"/>
                  </a:lnTo>
                  <a:close/>
                </a:path>
                <a:path w="671195" h="504825">
                  <a:moveTo>
                    <a:pt x="344111" y="320952"/>
                  </a:moveTo>
                  <a:lnTo>
                    <a:pt x="326657" y="320952"/>
                  </a:lnTo>
                  <a:lnTo>
                    <a:pt x="326657" y="361313"/>
                  </a:lnTo>
                  <a:lnTo>
                    <a:pt x="344111" y="361313"/>
                  </a:lnTo>
                  <a:lnTo>
                    <a:pt x="344111" y="320952"/>
                  </a:lnTo>
                  <a:close/>
                </a:path>
                <a:path w="671195" h="504825">
                  <a:moveTo>
                    <a:pt x="462185" y="320953"/>
                  </a:moveTo>
                  <a:lnTo>
                    <a:pt x="444749" y="320952"/>
                  </a:lnTo>
                  <a:lnTo>
                    <a:pt x="444749" y="361313"/>
                  </a:lnTo>
                  <a:lnTo>
                    <a:pt x="462185" y="361313"/>
                  </a:lnTo>
                  <a:lnTo>
                    <a:pt x="462185" y="320953"/>
                  </a:lnTo>
                  <a:close/>
                </a:path>
                <a:path w="671195" h="504825">
                  <a:moveTo>
                    <a:pt x="670787" y="320953"/>
                  </a:moveTo>
                  <a:lnTo>
                    <a:pt x="562804" y="320953"/>
                  </a:lnTo>
                  <a:lnTo>
                    <a:pt x="562804" y="361313"/>
                  </a:lnTo>
                  <a:lnTo>
                    <a:pt x="670787" y="361313"/>
                  </a:lnTo>
                  <a:lnTo>
                    <a:pt x="670787" y="320953"/>
                  </a:lnTo>
                  <a:close/>
                </a:path>
                <a:path w="671195" h="504825">
                  <a:moveTo>
                    <a:pt x="600789" y="0"/>
                  </a:moveTo>
                  <a:lnTo>
                    <a:pt x="518495" y="0"/>
                  </a:lnTo>
                  <a:lnTo>
                    <a:pt x="498798" y="222436"/>
                  </a:lnTo>
                  <a:lnTo>
                    <a:pt x="620497" y="222437"/>
                  </a:lnTo>
                  <a:lnTo>
                    <a:pt x="600789" y="0"/>
                  </a:lnTo>
                  <a:close/>
                </a:path>
                <a:path w="671195" h="504825">
                  <a:moveTo>
                    <a:pt x="457868" y="0"/>
                  </a:moveTo>
                  <a:lnTo>
                    <a:pt x="375574" y="0"/>
                  </a:lnTo>
                  <a:lnTo>
                    <a:pt x="355867" y="222422"/>
                  </a:lnTo>
                  <a:lnTo>
                    <a:pt x="477575" y="222422"/>
                  </a:lnTo>
                  <a:lnTo>
                    <a:pt x="457868" y="0"/>
                  </a:lnTo>
                  <a:close/>
                </a:path>
                <a:path w="671195" h="504825">
                  <a:moveTo>
                    <a:pt x="109564" y="127173"/>
                  </a:moveTo>
                  <a:lnTo>
                    <a:pt x="109564" y="209282"/>
                  </a:lnTo>
                  <a:lnTo>
                    <a:pt x="219137" y="209282"/>
                  </a:lnTo>
                  <a:lnTo>
                    <a:pt x="109564" y="127173"/>
                  </a:lnTo>
                  <a:close/>
                </a:path>
                <a:path w="671195" h="504825">
                  <a:moveTo>
                    <a:pt x="219137" y="127173"/>
                  </a:moveTo>
                  <a:lnTo>
                    <a:pt x="219137" y="209282"/>
                  </a:lnTo>
                  <a:lnTo>
                    <a:pt x="328641" y="209282"/>
                  </a:lnTo>
                  <a:lnTo>
                    <a:pt x="219137" y="127173"/>
                  </a:lnTo>
                  <a:close/>
                </a:path>
              </a:pathLst>
            </a:custGeom>
            <a:solidFill>
              <a:srgbClr val="A4A4A4">
                <a:alpha val="7843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9269430" y="3982610"/>
              <a:ext cx="671195" cy="504825"/>
            </a:xfrm>
            <a:custGeom>
              <a:avLst/>
              <a:gdLst/>
              <a:ahLst/>
              <a:cxnLst/>
              <a:rect l="l" t="t" r="r" b="b"/>
              <a:pathLst>
                <a:path w="671195" h="504825">
                  <a:moveTo>
                    <a:pt x="580230" y="307841"/>
                  </a:moveTo>
                  <a:lnTo>
                    <a:pt x="90595" y="307841"/>
                  </a:lnTo>
                  <a:lnTo>
                    <a:pt x="90595" y="427904"/>
                  </a:lnTo>
                  <a:lnTo>
                    <a:pt x="580230" y="427904"/>
                  </a:lnTo>
                  <a:lnTo>
                    <a:pt x="580230" y="307841"/>
                  </a:lnTo>
                  <a:close/>
                </a:path>
                <a:path w="671195" h="504825">
                  <a:moveTo>
                    <a:pt x="208612" y="414785"/>
                  </a:moveTo>
                  <a:lnTo>
                    <a:pt x="107993" y="414785"/>
                  </a:lnTo>
                  <a:lnTo>
                    <a:pt x="107993" y="374432"/>
                  </a:lnTo>
                  <a:lnTo>
                    <a:pt x="208612" y="374432"/>
                  </a:lnTo>
                  <a:lnTo>
                    <a:pt x="208612" y="414785"/>
                  </a:lnTo>
                  <a:close/>
                </a:path>
                <a:path w="671195" h="504825">
                  <a:moveTo>
                    <a:pt x="208612" y="361313"/>
                  </a:moveTo>
                  <a:lnTo>
                    <a:pt x="107993" y="361313"/>
                  </a:lnTo>
                  <a:lnTo>
                    <a:pt x="107993" y="320952"/>
                  </a:lnTo>
                  <a:lnTo>
                    <a:pt x="208612" y="320952"/>
                  </a:lnTo>
                  <a:lnTo>
                    <a:pt x="208612" y="361313"/>
                  </a:lnTo>
                  <a:close/>
                </a:path>
                <a:path w="671195" h="504825">
                  <a:moveTo>
                    <a:pt x="326657" y="414785"/>
                  </a:moveTo>
                  <a:lnTo>
                    <a:pt x="226057" y="414785"/>
                  </a:lnTo>
                  <a:lnTo>
                    <a:pt x="226057" y="374432"/>
                  </a:lnTo>
                  <a:lnTo>
                    <a:pt x="326657" y="374432"/>
                  </a:lnTo>
                  <a:lnTo>
                    <a:pt x="326657" y="414785"/>
                  </a:lnTo>
                  <a:close/>
                </a:path>
                <a:path w="671195" h="504825">
                  <a:moveTo>
                    <a:pt x="326657" y="361313"/>
                  </a:moveTo>
                  <a:lnTo>
                    <a:pt x="226057" y="361313"/>
                  </a:lnTo>
                  <a:lnTo>
                    <a:pt x="226057" y="320952"/>
                  </a:lnTo>
                  <a:lnTo>
                    <a:pt x="326657" y="320952"/>
                  </a:lnTo>
                  <a:lnTo>
                    <a:pt x="326657" y="361313"/>
                  </a:lnTo>
                  <a:close/>
                </a:path>
                <a:path w="671195" h="504825">
                  <a:moveTo>
                    <a:pt x="444749" y="414785"/>
                  </a:moveTo>
                  <a:lnTo>
                    <a:pt x="344111" y="414785"/>
                  </a:lnTo>
                  <a:lnTo>
                    <a:pt x="344111" y="374432"/>
                  </a:lnTo>
                  <a:lnTo>
                    <a:pt x="444749" y="374432"/>
                  </a:lnTo>
                  <a:lnTo>
                    <a:pt x="444749" y="414785"/>
                  </a:lnTo>
                  <a:close/>
                </a:path>
                <a:path w="671195" h="504825">
                  <a:moveTo>
                    <a:pt x="444749" y="361313"/>
                  </a:moveTo>
                  <a:lnTo>
                    <a:pt x="344111" y="361313"/>
                  </a:lnTo>
                  <a:lnTo>
                    <a:pt x="344111" y="320952"/>
                  </a:lnTo>
                  <a:lnTo>
                    <a:pt x="444749" y="320953"/>
                  </a:lnTo>
                  <a:lnTo>
                    <a:pt x="444749" y="361313"/>
                  </a:lnTo>
                  <a:close/>
                </a:path>
                <a:path w="671195" h="504825">
                  <a:moveTo>
                    <a:pt x="562804" y="414785"/>
                  </a:moveTo>
                  <a:lnTo>
                    <a:pt x="462185" y="414785"/>
                  </a:lnTo>
                  <a:lnTo>
                    <a:pt x="462185" y="374432"/>
                  </a:lnTo>
                  <a:lnTo>
                    <a:pt x="562804" y="374432"/>
                  </a:lnTo>
                  <a:lnTo>
                    <a:pt x="562804" y="414785"/>
                  </a:lnTo>
                  <a:close/>
                </a:path>
                <a:path w="671195" h="504825">
                  <a:moveTo>
                    <a:pt x="562804" y="361313"/>
                  </a:moveTo>
                  <a:lnTo>
                    <a:pt x="462185" y="361313"/>
                  </a:lnTo>
                  <a:lnTo>
                    <a:pt x="462185" y="320953"/>
                  </a:lnTo>
                  <a:lnTo>
                    <a:pt x="562804" y="320953"/>
                  </a:lnTo>
                  <a:lnTo>
                    <a:pt x="562804" y="361313"/>
                  </a:lnTo>
                  <a:close/>
                </a:path>
                <a:path w="671195" h="504825">
                  <a:moveTo>
                    <a:pt x="620497" y="222437"/>
                  </a:moveTo>
                  <a:lnTo>
                    <a:pt x="600789" y="0"/>
                  </a:lnTo>
                  <a:lnTo>
                    <a:pt x="518495" y="0"/>
                  </a:lnTo>
                  <a:lnTo>
                    <a:pt x="498798" y="222436"/>
                  </a:lnTo>
                  <a:lnTo>
                    <a:pt x="477576" y="222436"/>
                  </a:lnTo>
                  <a:lnTo>
                    <a:pt x="457868" y="0"/>
                  </a:lnTo>
                  <a:lnTo>
                    <a:pt x="375574" y="0"/>
                  </a:lnTo>
                  <a:lnTo>
                    <a:pt x="355867" y="222422"/>
                  </a:lnTo>
                  <a:lnTo>
                    <a:pt x="346165" y="222422"/>
                  </a:lnTo>
                  <a:lnTo>
                    <a:pt x="219137" y="127173"/>
                  </a:lnTo>
                  <a:lnTo>
                    <a:pt x="219137" y="209282"/>
                  </a:lnTo>
                  <a:lnTo>
                    <a:pt x="109564" y="127173"/>
                  </a:lnTo>
                  <a:lnTo>
                    <a:pt x="109564" y="209282"/>
                  </a:lnTo>
                  <a:lnTo>
                    <a:pt x="0" y="127173"/>
                  </a:lnTo>
                  <a:lnTo>
                    <a:pt x="0" y="504439"/>
                  </a:lnTo>
                  <a:lnTo>
                    <a:pt x="670788" y="504439"/>
                  </a:lnTo>
                  <a:lnTo>
                    <a:pt x="670787" y="222437"/>
                  </a:lnTo>
                  <a:lnTo>
                    <a:pt x="620497" y="222437"/>
                  </a:lnTo>
                  <a:close/>
                </a:path>
              </a:pathLst>
            </a:custGeom>
            <a:ln w="248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333320" y="1564596"/>
            <a:ext cx="6081366" cy="87953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128520" algn="ctr">
              <a:lnSpc>
                <a:spcPts val="2310"/>
              </a:lnSpc>
              <a:spcBef>
                <a:spcPts val="105"/>
              </a:spcBef>
            </a:pPr>
            <a:r>
              <a:rPr sz="2400" b="1" spc="-45" dirty="0">
                <a:latin typeface="Tahoma"/>
                <a:cs typeface="Tahoma"/>
              </a:rPr>
              <a:t>MATRICIAL</a:t>
            </a:r>
            <a:endParaRPr lang="pt-BR" sz="2400" dirty="0">
              <a:latin typeface="Tahoma"/>
              <a:cs typeface="Tahoma"/>
            </a:endParaRPr>
          </a:p>
          <a:p>
            <a:pPr marL="2128520" algn="ctr">
              <a:lnSpc>
                <a:spcPts val="2310"/>
              </a:lnSpc>
              <a:spcBef>
                <a:spcPts val="105"/>
              </a:spcBef>
            </a:pPr>
            <a:r>
              <a:rPr sz="1600" b="1" spc="65" dirty="0">
                <a:latin typeface="Tahoma"/>
                <a:cs typeface="Tahoma"/>
              </a:rPr>
              <a:t>A</a:t>
            </a:r>
            <a:r>
              <a:rPr sz="1600" b="1" spc="25" dirty="0">
                <a:latin typeface="Tahoma"/>
                <a:cs typeface="Tahoma"/>
              </a:rPr>
              <a:t> </a:t>
            </a:r>
            <a:r>
              <a:rPr sz="1600" b="1" dirty="0">
                <a:latin typeface="Tahoma"/>
                <a:cs typeface="Tahoma"/>
              </a:rPr>
              <a:t>demanda</a:t>
            </a:r>
            <a:r>
              <a:rPr sz="1600" b="1" spc="15" dirty="0">
                <a:latin typeface="Tahoma"/>
                <a:cs typeface="Tahoma"/>
              </a:rPr>
              <a:t> </a:t>
            </a:r>
            <a:r>
              <a:rPr sz="1600" b="1" spc="55" dirty="0">
                <a:latin typeface="Tahoma"/>
                <a:cs typeface="Tahoma"/>
              </a:rPr>
              <a:t>é</a:t>
            </a:r>
            <a:r>
              <a:rPr sz="1600" b="1" spc="30" dirty="0">
                <a:latin typeface="Tahoma"/>
                <a:cs typeface="Tahoma"/>
              </a:rPr>
              <a:t> </a:t>
            </a:r>
            <a:r>
              <a:rPr sz="1600" b="1" spc="-20" dirty="0">
                <a:latin typeface="Tahoma"/>
                <a:cs typeface="Tahoma"/>
              </a:rPr>
              <a:t>garantida</a:t>
            </a:r>
            <a:r>
              <a:rPr sz="1600" b="1" spc="30" dirty="0">
                <a:latin typeface="Tahoma"/>
                <a:cs typeface="Tahoma"/>
              </a:rPr>
              <a:t> </a:t>
            </a:r>
            <a:r>
              <a:rPr sz="1600" b="1" dirty="0">
                <a:latin typeface="Tahoma"/>
                <a:cs typeface="Tahoma"/>
              </a:rPr>
              <a:t>pela</a:t>
            </a:r>
            <a:r>
              <a:rPr sz="1600" b="1" spc="30" dirty="0">
                <a:latin typeface="Tahoma"/>
                <a:cs typeface="Tahoma"/>
              </a:rPr>
              <a:t> </a:t>
            </a:r>
            <a:r>
              <a:rPr sz="1600" b="1" dirty="0">
                <a:latin typeface="Tahoma"/>
                <a:cs typeface="Tahoma"/>
              </a:rPr>
              <a:t>produção</a:t>
            </a:r>
            <a:r>
              <a:rPr sz="1600" b="1" spc="40" dirty="0">
                <a:latin typeface="Tahoma"/>
                <a:cs typeface="Tahoma"/>
              </a:rPr>
              <a:t> </a:t>
            </a:r>
            <a:r>
              <a:rPr sz="1600" b="1" dirty="0">
                <a:latin typeface="Tahoma"/>
                <a:cs typeface="Tahoma"/>
              </a:rPr>
              <a:t>das</a:t>
            </a:r>
            <a:r>
              <a:rPr sz="1600" b="1" spc="15" dirty="0">
                <a:latin typeface="Tahoma"/>
                <a:cs typeface="Tahoma"/>
              </a:rPr>
              <a:t> </a:t>
            </a:r>
            <a:r>
              <a:rPr sz="1600" b="1" spc="-20" dirty="0" err="1">
                <a:latin typeface="Tahoma"/>
                <a:cs typeface="Tahoma"/>
              </a:rPr>
              <a:t>fábricas</a:t>
            </a:r>
            <a:r>
              <a:rPr sz="1600" b="1" spc="20" dirty="0">
                <a:latin typeface="Tahoma"/>
                <a:cs typeface="Tahoma"/>
              </a:rPr>
              <a:t> </a:t>
            </a:r>
            <a:r>
              <a:rPr sz="1600" b="1" spc="-10" dirty="0" err="1">
                <a:latin typeface="Tahoma"/>
                <a:cs typeface="Tahoma"/>
              </a:rPr>
              <a:t>interligadas</a:t>
            </a:r>
            <a:endParaRPr sz="1600" dirty="0">
              <a:latin typeface="Tahoma"/>
              <a:cs typeface="Tahoma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282522" y="1938317"/>
            <a:ext cx="11171555" cy="4243705"/>
            <a:chOff x="441959" y="1428369"/>
            <a:chExt cx="11171555" cy="4243705"/>
          </a:xfrm>
        </p:grpSpPr>
        <p:sp>
          <p:nvSpPr>
            <p:cNvPr id="30" name="object 30"/>
            <p:cNvSpPr/>
            <p:nvPr/>
          </p:nvSpPr>
          <p:spPr>
            <a:xfrm>
              <a:off x="7642859" y="1428368"/>
              <a:ext cx="3970654" cy="4243705"/>
            </a:xfrm>
            <a:custGeom>
              <a:avLst/>
              <a:gdLst/>
              <a:ahLst/>
              <a:cxnLst/>
              <a:rect l="l" t="t" r="r" b="b"/>
              <a:pathLst>
                <a:path w="3970654" h="4243705">
                  <a:moveTo>
                    <a:pt x="1454531" y="4201083"/>
                  </a:moveTo>
                  <a:lnTo>
                    <a:pt x="1440434" y="4187012"/>
                  </a:lnTo>
                  <a:lnTo>
                    <a:pt x="1394206" y="4140835"/>
                  </a:lnTo>
                  <a:lnTo>
                    <a:pt x="1384198" y="4170972"/>
                  </a:lnTo>
                  <a:lnTo>
                    <a:pt x="112344" y="3746957"/>
                  </a:lnTo>
                  <a:lnTo>
                    <a:pt x="113690" y="3742944"/>
                  </a:lnTo>
                  <a:lnTo>
                    <a:pt x="122428" y="3716782"/>
                  </a:lnTo>
                  <a:lnTo>
                    <a:pt x="38100" y="3728847"/>
                  </a:lnTo>
                  <a:lnTo>
                    <a:pt x="98298" y="3789045"/>
                  </a:lnTo>
                  <a:lnTo>
                    <a:pt x="108331" y="3758996"/>
                  </a:lnTo>
                  <a:lnTo>
                    <a:pt x="1380210" y="4182986"/>
                  </a:lnTo>
                  <a:lnTo>
                    <a:pt x="1370203" y="4213123"/>
                  </a:lnTo>
                  <a:lnTo>
                    <a:pt x="1454531" y="4201083"/>
                  </a:lnTo>
                  <a:close/>
                </a:path>
                <a:path w="3970654" h="4243705">
                  <a:moveTo>
                    <a:pt x="1470152" y="8763"/>
                  </a:moveTo>
                  <a:lnTo>
                    <a:pt x="1385062" y="4064"/>
                  </a:lnTo>
                  <a:lnTo>
                    <a:pt x="1397622" y="33121"/>
                  </a:lnTo>
                  <a:lnTo>
                    <a:pt x="105537" y="591350"/>
                  </a:lnTo>
                  <a:lnTo>
                    <a:pt x="92964" y="562229"/>
                  </a:lnTo>
                  <a:lnTo>
                    <a:pt x="38100" y="627380"/>
                  </a:lnTo>
                  <a:lnTo>
                    <a:pt x="123190" y="632206"/>
                  </a:lnTo>
                  <a:lnTo>
                    <a:pt x="112763" y="608076"/>
                  </a:lnTo>
                  <a:lnTo>
                    <a:pt x="110578" y="603046"/>
                  </a:lnTo>
                  <a:lnTo>
                    <a:pt x="1402689" y="44818"/>
                  </a:lnTo>
                  <a:lnTo>
                    <a:pt x="1415288" y="73914"/>
                  </a:lnTo>
                  <a:lnTo>
                    <a:pt x="1453896" y="28067"/>
                  </a:lnTo>
                  <a:lnTo>
                    <a:pt x="1470152" y="8763"/>
                  </a:lnTo>
                  <a:close/>
                </a:path>
                <a:path w="3970654" h="4243705">
                  <a:moveTo>
                    <a:pt x="3855085" y="529209"/>
                  </a:moveTo>
                  <a:lnTo>
                    <a:pt x="3839895" y="512826"/>
                  </a:lnTo>
                  <a:lnTo>
                    <a:pt x="3797173" y="466725"/>
                  </a:lnTo>
                  <a:lnTo>
                    <a:pt x="3786022" y="496417"/>
                  </a:lnTo>
                  <a:lnTo>
                    <a:pt x="2545499" y="29616"/>
                  </a:lnTo>
                  <a:lnTo>
                    <a:pt x="2547175" y="25146"/>
                  </a:lnTo>
                  <a:lnTo>
                    <a:pt x="2556637" y="0"/>
                  </a:lnTo>
                  <a:lnTo>
                    <a:pt x="2471928" y="8763"/>
                  </a:lnTo>
                  <a:lnTo>
                    <a:pt x="2529840" y="71247"/>
                  </a:lnTo>
                  <a:lnTo>
                    <a:pt x="2540990" y="41579"/>
                  </a:lnTo>
                  <a:lnTo>
                    <a:pt x="3781539" y="508342"/>
                  </a:lnTo>
                  <a:lnTo>
                    <a:pt x="3770376" y="538099"/>
                  </a:lnTo>
                  <a:lnTo>
                    <a:pt x="3855085" y="529209"/>
                  </a:lnTo>
                  <a:close/>
                </a:path>
                <a:path w="3970654" h="4243705">
                  <a:moveTo>
                    <a:pt x="3933317" y="3702939"/>
                  </a:moveTo>
                  <a:lnTo>
                    <a:pt x="3848735" y="3693033"/>
                  </a:lnTo>
                  <a:lnTo>
                    <a:pt x="3859479" y="3722903"/>
                  </a:lnTo>
                  <a:lnTo>
                    <a:pt x="2535288" y="4201579"/>
                  </a:lnTo>
                  <a:lnTo>
                    <a:pt x="2524506" y="4171708"/>
                  </a:lnTo>
                  <a:lnTo>
                    <a:pt x="2465832" y="4233443"/>
                  </a:lnTo>
                  <a:lnTo>
                    <a:pt x="2550414" y="4243375"/>
                  </a:lnTo>
                  <a:lnTo>
                    <a:pt x="2541181" y="4217835"/>
                  </a:lnTo>
                  <a:lnTo>
                    <a:pt x="2539619" y="4213530"/>
                  </a:lnTo>
                  <a:lnTo>
                    <a:pt x="3863771" y="3734841"/>
                  </a:lnTo>
                  <a:lnTo>
                    <a:pt x="3874516" y="3764661"/>
                  </a:lnTo>
                  <a:lnTo>
                    <a:pt x="3918432" y="3718560"/>
                  </a:lnTo>
                  <a:lnTo>
                    <a:pt x="3933317" y="3702939"/>
                  </a:lnTo>
                  <a:close/>
                </a:path>
                <a:path w="3970654" h="4243705">
                  <a:moveTo>
                    <a:pt x="3970655" y="2846070"/>
                  </a:moveTo>
                  <a:lnTo>
                    <a:pt x="3938892" y="2846070"/>
                  </a:lnTo>
                  <a:lnTo>
                    <a:pt x="3938270" y="1407795"/>
                  </a:lnTo>
                  <a:lnTo>
                    <a:pt x="3970020" y="1407795"/>
                  </a:lnTo>
                  <a:lnTo>
                    <a:pt x="3963670" y="1395095"/>
                  </a:lnTo>
                  <a:lnTo>
                    <a:pt x="3931920" y="1331595"/>
                  </a:lnTo>
                  <a:lnTo>
                    <a:pt x="3893820" y="1407795"/>
                  </a:lnTo>
                  <a:lnTo>
                    <a:pt x="3925570" y="1407795"/>
                  </a:lnTo>
                  <a:lnTo>
                    <a:pt x="3926192" y="2846070"/>
                  </a:lnTo>
                  <a:lnTo>
                    <a:pt x="3917467" y="2846070"/>
                  </a:lnTo>
                  <a:lnTo>
                    <a:pt x="3916045" y="2838958"/>
                  </a:lnTo>
                  <a:lnTo>
                    <a:pt x="3906901" y="2846070"/>
                  </a:lnTo>
                  <a:lnTo>
                    <a:pt x="3894455" y="2846070"/>
                  </a:lnTo>
                  <a:lnTo>
                    <a:pt x="3897947" y="2853055"/>
                  </a:lnTo>
                  <a:lnTo>
                    <a:pt x="3890949" y="2858503"/>
                  </a:lnTo>
                  <a:lnTo>
                    <a:pt x="3878669" y="2842730"/>
                  </a:lnTo>
                  <a:lnTo>
                    <a:pt x="3878669" y="2863392"/>
                  </a:lnTo>
                  <a:lnTo>
                    <a:pt x="3873893" y="2871774"/>
                  </a:lnTo>
                  <a:lnTo>
                    <a:pt x="3866629" y="2877426"/>
                  </a:lnTo>
                  <a:lnTo>
                    <a:pt x="3014180" y="2392286"/>
                  </a:lnTo>
                  <a:lnTo>
                    <a:pt x="3253232" y="2059444"/>
                  </a:lnTo>
                  <a:lnTo>
                    <a:pt x="3878669" y="2863392"/>
                  </a:lnTo>
                  <a:lnTo>
                    <a:pt x="3878669" y="2842730"/>
                  </a:lnTo>
                  <a:lnTo>
                    <a:pt x="3260928" y="2048738"/>
                  </a:lnTo>
                  <a:lnTo>
                    <a:pt x="3688435" y="1453515"/>
                  </a:lnTo>
                  <a:lnTo>
                    <a:pt x="3714242" y="1472057"/>
                  </a:lnTo>
                  <a:lnTo>
                    <a:pt x="3720033" y="1435862"/>
                  </a:lnTo>
                  <a:lnTo>
                    <a:pt x="3726751" y="1393888"/>
                  </a:lnTo>
                  <a:lnTo>
                    <a:pt x="3792613" y="1354721"/>
                  </a:lnTo>
                  <a:lnTo>
                    <a:pt x="3808857" y="1382014"/>
                  </a:lnTo>
                  <a:lnTo>
                    <a:pt x="3837495" y="1337310"/>
                  </a:lnTo>
                  <a:lnTo>
                    <a:pt x="3854831" y="1310259"/>
                  </a:lnTo>
                  <a:lnTo>
                    <a:pt x="3769868" y="1316482"/>
                  </a:lnTo>
                  <a:lnTo>
                    <a:pt x="3786124" y="1343812"/>
                  </a:lnTo>
                  <a:lnTo>
                    <a:pt x="3678161" y="1408023"/>
                  </a:lnTo>
                  <a:lnTo>
                    <a:pt x="3678161" y="1446136"/>
                  </a:lnTo>
                  <a:lnTo>
                    <a:pt x="3252813" y="2038324"/>
                  </a:lnTo>
                  <a:lnTo>
                    <a:pt x="3245116" y="2028444"/>
                  </a:lnTo>
                  <a:lnTo>
                    <a:pt x="3245116" y="2049030"/>
                  </a:lnTo>
                  <a:lnTo>
                    <a:pt x="3003105" y="2385974"/>
                  </a:lnTo>
                  <a:lnTo>
                    <a:pt x="2995638" y="2381732"/>
                  </a:lnTo>
                  <a:lnTo>
                    <a:pt x="2995638" y="2396363"/>
                  </a:lnTo>
                  <a:lnTo>
                    <a:pt x="2606992" y="2937433"/>
                  </a:lnTo>
                  <a:lnTo>
                    <a:pt x="2480068" y="2880830"/>
                  </a:lnTo>
                  <a:lnTo>
                    <a:pt x="2482367" y="2875661"/>
                  </a:lnTo>
                  <a:lnTo>
                    <a:pt x="2493010" y="2851785"/>
                  </a:lnTo>
                  <a:lnTo>
                    <a:pt x="2407920" y="2855595"/>
                  </a:lnTo>
                  <a:lnTo>
                    <a:pt x="2462022" y="2921381"/>
                  </a:lnTo>
                  <a:lnTo>
                    <a:pt x="2474912" y="2892412"/>
                  </a:lnTo>
                  <a:lnTo>
                    <a:pt x="2599436" y="2947949"/>
                  </a:lnTo>
                  <a:lnTo>
                    <a:pt x="2311412" y="3348952"/>
                  </a:lnTo>
                  <a:lnTo>
                    <a:pt x="2302357" y="3348875"/>
                  </a:lnTo>
                  <a:lnTo>
                    <a:pt x="2302357" y="3361575"/>
                  </a:lnTo>
                  <a:lnTo>
                    <a:pt x="2003717" y="3777348"/>
                  </a:lnTo>
                  <a:lnTo>
                    <a:pt x="1988083" y="3766134"/>
                  </a:lnTo>
                  <a:lnTo>
                    <a:pt x="1993392" y="3755517"/>
                  </a:lnTo>
                  <a:lnTo>
                    <a:pt x="1971382" y="3755517"/>
                  </a:lnTo>
                  <a:lnTo>
                    <a:pt x="1971382" y="3799522"/>
                  </a:lnTo>
                  <a:lnTo>
                    <a:pt x="1964626" y="3841800"/>
                  </a:lnTo>
                  <a:lnTo>
                    <a:pt x="1960372" y="3821557"/>
                  </a:lnTo>
                  <a:lnTo>
                    <a:pt x="1971382" y="3799522"/>
                  </a:lnTo>
                  <a:lnTo>
                    <a:pt x="1971382" y="3755517"/>
                  </a:lnTo>
                  <a:lnTo>
                    <a:pt x="1961642" y="3755517"/>
                  </a:lnTo>
                  <a:lnTo>
                    <a:pt x="1961642" y="3358388"/>
                  </a:lnTo>
                  <a:lnTo>
                    <a:pt x="2302357" y="3361575"/>
                  </a:lnTo>
                  <a:lnTo>
                    <a:pt x="2302357" y="3348875"/>
                  </a:lnTo>
                  <a:lnTo>
                    <a:pt x="1961642" y="3345688"/>
                  </a:lnTo>
                  <a:lnTo>
                    <a:pt x="1961642" y="3283839"/>
                  </a:lnTo>
                  <a:lnTo>
                    <a:pt x="1993392" y="3283839"/>
                  </a:lnTo>
                  <a:lnTo>
                    <a:pt x="1987042" y="3271139"/>
                  </a:lnTo>
                  <a:lnTo>
                    <a:pt x="1955292" y="3207639"/>
                  </a:lnTo>
                  <a:lnTo>
                    <a:pt x="1917192" y="3283839"/>
                  </a:lnTo>
                  <a:lnTo>
                    <a:pt x="1948942" y="3283839"/>
                  </a:lnTo>
                  <a:lnTo>
                    <a:pt x="1948942" y="3345573"/>
                  </a:lnTo>
                  <a:lnTo>
                    <a:pt x="1948942" y="3358273"/>
                  </a:lnTo>
                  <a:lnTo>
                    <a:pt x="1948942" y="3755517"/>
                  </a:lnTo>
                  <a:lnTo>
                    <a:pt x="1917192" y="3755517"/>
                  </a:lnTo>
                  <a:lnTo>
                    <a:pt x="1927313" y="3775786"/>
                  </a:lnTo>
                  <a:lnTo>
                    <a:pt x="1922513" y="3779596"/>
                  </a:lnTo>
                  <a:lnTo>
                    <a:pt x="1586318" y="3354895"/>
                  </a:lnTo>
                  <a:lnTo>
                    <a:pt x="1948942" y="3358273"/>
                  </a:lnTo>
                  <a:lnTo>
                    <a:pt x="1948942" y="3345573"/>
                  </a:lnTo>
                  <a:lnTo>
                    <a:pt x="1576184" y="3342106"/>
                  </a:lnTo>
                  <a:lnTo>
                    <a:pt x="1254760" y="2936062"/>
                  </a:lnTo>
                  <a:lnTo>
                    <a:pt x="1391793" y="2868942"/>
                  </a:lnTo>
                  <a:lnTo>
                    <a:pt x="1405763" y="2897378"/>
                  </a:lnTo>
                  <a:lnTo>
                    <a:pt x="1440472" y="2851912"/>
                  </a:lnTo>
                  <a:lnTo>
                    <a:pt x="1457452" y="2829687"/>
                  </a:lnTo>
                  <a:lnTo>
                    <a:pt x="1372235" y="2829052"/>
                  </a:lnTo>
                  <a:lnTo>
                    <a:pt x="1386192" y="2857512"/>
                  </a:lnTo>
                  <a:lnTo>
                    <a:pt x="1246670" y="2925851"/>
                  </a:lnTo>
                  <a:lnTo>
                    <a:pt x="877366" y="2459278"/>
                  </a:lnTo>
                  <a:lnTo>
                    <a:pt x="1404708" y="2147557"/>
                  </a:lnTo>
                  <a:lnTo>
                    <a:pt x="1888477" y="2408009"/>
                  </a:lnTo>
                  <a:lnTo>
                    <a:pt x="1873377" y="2435987"/>
                  </a:lnTo>
                  <a:lnTo>
                    <a:pt x="1958594" y="2438527"/>
                  </a:lnTo>
                  <a:lnTo>
                    <a:pt x="1958403" y="2438273"/>
                  </a:lnTo>
                  <a:lnTo>
                    <a:pt x="2043303" y="2432050"/>
                  </a:lnTo>
                  <a:lnTo>
                    <a:pt x="2030907" y="2411222"/>
                  </a:lnTo>
                  <a:lnTo>
                    <a:pt x="2027034" y="2404732"/>
                  </a:lnTo>
                  <a:lnTo>
                    <a:pt x="2507907" y="2118753"/>
                  </a:lnTo>
                  <a:lnTo>
                    <a:pt x="2995638" y="2396363"/>
                  </a:lnTo>
                  <a:lnTo>
                    <a:pt x="2995638" y="2381732"/>
                  </a:lnTo>
                  <a:lnTo>
                    <a:pt x="2520454" y="2111286"/>
                  </a:lnTo>
                  <a:lnTo>
                    <a:pt x="3049016" y="1796948"/>
                  </a:lnTo>
                  <a:lnTo>
                    <a:pt x="3245116" y="2049030"/>
                  </a:lnTo>
                  <a:lnTo>
                    <a:pt x="3245116" y="2028444"/>
                  </a:lnTo>
                  <a:lnTo>
                    <a:pt x="3059950" y="1790446"/>
                  </a:lnTo>
                  <a:lnTo>
                    <a:pt x="3660381" y="1433360"/>
                  </a:lnTo>
                  <a:lnTo>
                    <a:pt x="3678161" y="1446136"/>
                  </a:lnTo>
                  <a:lnTo>
                    <a:pt x="3678161" y="1408023"/>
                  </a:lnTo>
                  <a:lnTo>
                    <a:pt x="3052102" y="1780349"/>
                  </a:lnTo>
                  <a:lnTo>
                    <a:pt x="3041167" y="1766303"/>
                  </a:lnTo>
                  <a:lnTo>
                    <a:pt x="3041167" y="1786851"/>
                  </a:lnTo>
                  <a:lnTo>
                    <a:pt x="2507767" y="2104072"/>
                  </a:lnTo>
                  <a:lnTo>
                    <a:pt x="2495219" y="2096935"/>
                  </a:lnTo>
                  <a:lnTo>
                    <a:pt x="2495219" y="2111527"/>
                  </a:lnTo>
                  <a:lnTo>
                    <a:pt x="2020544" y="2393823"/>
                  </a:lnTo>
                  <a:lnTo>
                    <a:pt x="2004314" y="2366518"/>
                  </a:lnTo>
                  <a:lnTo>
                    <a:pt x="1980311" y="2403983"/>
                  </a:lnTo>
                  <a:lnTo>
                    <a:pt x="2002282" y="2360041"/>
                  </a:lnTo>
                  <a:lnTo>
                    <a:pt x="2008632" y="2347341"/>
                  </a:lnTo>
                  <a:lnTo>
                    <a:pt x="1976882" y="2347341"/>
                  </a:lnTo>
                  <a:lnTo>
                    <a:pt x="1976882" y="1875663"/>
                  </a:lnTo>
                  <a:lnTo>
                    <a:pt x="2008632" y="1875663"/>
                  </a:lnTo>
                  <a:lnTo>
                    <a:pt x="2002282" y="1862963"/>
                  </a:lnTo>
                  <a:lnTo>
                    <a:pt x="1982622" y="1823656"/>
                  </a:lnTo>
                  <a:lnTo>
                    <a:pt x="2017903" y="1876425"/>
                  </a:lnTo>
                  <a:lnTo>
                    <a:pt x="2033625" y="1848802"/>
                  </a:lnTo>
                  <a:lnTo>
                    <a:pt x="2495219" y="2111527"/>
                  </a:lnTo>
                  <a:lnTo>
                    <a:pt x="2495219" y="2096935"/>
                  </a:lnTo>
                  <a:lnTo>
                    <a:pt x="2039886" y="1837778"/>
                  </a:lnTo>
                  <a:lnTo>
                    <a:pt x="2043480" y="1831467"/>
                  </a:lnTo>
                  <a:lnTo>
                    <a:pt x="2055622" y="1810131"/>
                  </a:lnTo>
                  <a:lnTo>
                    <a:pt x="1973656" y="1805736"/>
                  </a:lnTo>
                  <a:lnTo>
                    <a:pt x="1970532" y="1799463"/>
                  </a:lnTo>
                  <a:lnTo>
                    <a:pt x="1969312" y="1801901"/>
                  </a:lnTo>
                  <a:lnTo>
                    <a:pt x="1969312" y="2421128"/>
                  </a:lnTo>
                  <a:lnTo>
                    <a:pt x="1958365" y="2438222"/>
                  </a:lnTo>
                  <a:lnTo>
                    <a:pt x="1941322" y="2414016"/>
                  </a:lnTo>
                  <a:lnTo>
                    <a:pt x="1909572" y="2368931"/>
                  </a:lnTo>
                  <a:lnTo>
                    <a:pt x="1894497" y="2396858"/>
                  </a:lnTo>
                  <a:lnTo>
                    <a:pt x="1417472" y="2140026"/>
                  </a:lnTo>
                  <a:lnTo>
                    <a:pt x="1908505" y="1849767"/>
                  </a:lnTo>
                  <a:lnTo>
                    <a:pt x="1924685" y="1877187"/>
                  </a:lnTo>
                  <a:lnTo>
                    <a:pt x="1953615" y="1832356"/>
                  </a:lnTo>
                  <a:lnTo>
                    <a:pt x="1955698" y="1829130"/>
                  </a:lnTo>
                  <a:lnTo>
                    <a:pt x="1932432" y="1875663"/>
                  </a:lnTo>
                  <a:lnTo>
                    <a:pt x="1964182" y="1875663"/>
                  </a:lnTo>
                  <a:lnTo>
                    <a:pt x="1964182" y="2347341"/>
                  </a:lnTo>
                  <a:lnTo>
                    <a:pt x="1932432" y="2347341"/>
                  </a:lnTo>
                  <a:lnTo>
                    <a:pt x="1969312" y="2421128"/>
                  </a:lnTo>
                  <a:lnTo>
                    <a:pt x="1969312" y="1801901"/>
                  </a:lnTo>
                  <a:lnTo>
                    <a:pt x="1967357" y="1805813"/>
                  </a:lnTo>
                  <a:lnTo>
                    <a:pt x="1885950" y="1811528"/>
                  </a:lnTo>
                  <a:lnTo>
                    <a:pt x="1902053" y="1838833"/>
                  </a:lnTo>
                  <a:lnTo>
                    <a:pt x="1404416" y="2132990"/>
                  </a:lnTo>
                  <a:lnTo>
                    <a:pt x="1391653" y="2126119"/>
                  </a:lnTo>
                  <a:lnTo>
                    <a:pt x="1391653" y="2140534"/>
                  </a:lnTo>
                  <a:lnTo>
                    <a:pt x="869403" y="2449233"/>
                  </a:lnTo>
                  <a:lnTo>
                    <a:pt x="858354" y="2435275"/>
                  </a:lnTo>
                  <a:lnTo>
                    <a:pt x="858354" y="2455761"/>
                  </a:lnTo>
                  <a:lnTo>
                    <a:pt x="103403" y="2902013"/>
                  </a:lnTo>
                  <a:lnTo>
                    <a:pt x="102501" y="2901315"/>
                  </a:lnTo>
                  <a:lnTo>
                    <a:pt x="96215" y="2896552"/>
                  </a:lnTo>
                  <a:lnTo>
                    <a:pt x="91363" y="2888348"/>
                  </a:lnTo>
                  <a:lnTo>
                    <a:pt x="634288" y="2172716"/>
                  </a:lnTo>
                  <a:lnTo>
                    <a:pt x="858354" y="2455761"/>
                  </a:lnTo>
                  <a:lnTo>
                    <a:pt x="858354" y="2435275"/>
                  </a:lnTo>
                  <a:lnTo>
                    <a:pt x="642226" y="2162251"/>
                  </a:lnTo>
                  <a:lnTo>
                    <a:pt x="871258" y="1860359"/>
                  </a:lnTo>
                  <a:lnTo>
                    <a:pt x="1391653" y="2140534"/>
                  </a:lnTo>
                  <a:lnTo>
                    <a:pt x="1391653" y="2126119"/>
                  </a:lnTo>
                  <a:lnTo>
                    <a:pt x="879030" y="1850110"/>
                  </a:lnTo>
                  <a:lnTo>
                    <a:pt x="1278255" y="1323898"/>
                  </a:lnTo>
                  <a:lnTo>
                    <a:pt x="1399400" y="1386001"/>
                  </a:lnTo>
                  <a:lnTo>
                    <a:pt x="1384935" y="1414145"/>
                  </a:lnTo>
                  <a:lnTo>
                    <a:pt x="1470152" y="1415034"/>
                  </a:lnTo>
                  <a:lnTo>
                    <a:pt x="1453057" y="1391793"/>
                  </a:lnTo>
                  <a:lnTo>
                    <a:pt x="1419733" y="1346454"/>
                  </a:lnTo>
                  <a:lnTo>
                    <a:pt x="1405216" y="1374686"/>
                  </a:lnTo>
                  <a:lnTo>
                    <a:pt x="1286065" y="1313611"/>
                  </a:lnTo>
                  <a:lnTo>
                    <a:pt x="1594548" y="906983"/>
                  </a:lnTo>
                  <a:lnTo>
                    <a:pt x="1964182" y="911225"/>
                  </a:lnTo>
                  <a:lnTo>
                    <a:pt x="1964182" y="948309"/>
                  </a:lnTo>
                  <a:lnTo>
                    <a:pt x="1932432" y="948309"/>
                  </a:lnTo>
                  <a:lnTo>
                    <a:pt x="1970532" y="1024509"/>
                  </a:lnTo>
                  <a:lnTo>
                    <a:pt x="2002282" y="961009"/>
                  </a:lnTo>
                  <a:lnTo>
                    <a:pt x="2008632" y="948309"/>
                  </a:lnTo>
                  <a:lnTo>
                    <a:pt x="1976882" y="948309"/>
                  </a:lnTo>
                  <a:lnTo>
                    <a:pt x="1976882" y="911364"/>
                  </a:lnTo>
                  <a:lnTo>
                    <a:pt x="2363520" y="915822"/>
                  </a:lnTo>
                  <a:lnTo>
                    <a:pt x="2662986" y="1300746"/>
                  </a:lnTo>
                  <a:lnTo>
                    <a:pt x="2529167" y="1375841"/>
                  </a:lnTo>
                  <a:lnTo>
                    <a:pt x="2513584" y="1348105"/>
                  </a:lnTo>
                  <a:lnTo>
                    <a:pt x="2465832" y="1418590"/>
                  </a:lnTo>
                  <a:lnTo>
                    <a:pt x="2550922" y="1414526"/>
                  </a:lnTo>
                  <a:lnTo>
                    <a:pt x="2538844" y="1393063"/>
                  </a:lnTo>
                  <a:lnTo>
                    <a:pt x="2535377" y="1386890"/>
                  </a:lnTo>
                  <a:lnTo>
                    <a:pt x="2670860" y="1310868"/>
                  </a:lnTo>
                  <a:lnTo>
                    <a:pt x="3041167" y="1786851"/>
                  </a:lnTo>
                  <a:lnTo>
                    <a:pt x="3041167" y="1766303"/>
                  </a:lnTo>
                  <a:lnTo>
                    <a:pt x="2681973" y="1304620"/>
                  </a:lnTo>
                  <a:lnTo>
                    <a:pt x="3290887" y="962926"/>
                  </a:lnTo>
                  <a:lnTo>
                    <a:pt x="3306445" y="990600"/>
                  </a:lnTo>
                  <a:lnTo>
                    <a:pt x="3336899" y="945642"/>
                  </a:lnTo>
                  <a:lnTo>
                    <a:pt x="3353549" y="921067"/>
                  </a:lnTo>
                  <a:lnTo>
                    <a:pt x="3354197" y="920750"/>
                  </a:lnTo>
                  <a:lnTo>
                    <a:pt x="3353866" y="920597"/>
                  </a:lnTo>
                  <a:lnTo>
                    <a:pt x="3354197" y="920115"/>
                  </a:lnTo>
                  <a:lnTo>
                    <a:pt x="3353066" y="920178"/>
                  </a:lnTo>
                  <a:lnTo>
                    <a:pt x="3278505" y="881761"/>
                  </a:lnTo>
                  <a:lnTo>
                    <a:pt x="3278124" y="913625"/>
                  </a:lnTo>
                  <a:lnTo>
                    <a:pt x="3277819" y="913625"/>
                  </a:lnTo>
                  <a:lnTo>
                    <a:pt x="3277819" y="939711"/>
                  </a:lnTo>
                  <a:lnTo>
                    <a:pt x="3277628" y="955827"/>
                  </a:lnTo>
                  <a:lnTo>
                    <a:pt x="2674112" y="1294511"/>
                  </a:lnTo>
                  <a:lnTo>
                    <a:pt x="2379624" y="916000"/>
                  </a:lnTo>
                  <a:lnTo>
                    <a:pt x="3270250" y="926249"/>
                  </a:lnTo>
                  <a:lnTo>
                    <a:pt x="3277819" y="939711"/>
                  </a:lnTo>
                  <a:lnTo>
                    <a:pt x="3277819" y="913625"/>
                  </a:lnTo>
                  <a:lnTo>
                    <a:pt x="2369655" y="903185"/>
                  </a:lnTo>
                  <a:lnTo>
                    <a:pt x="2353538" y="882472"/>
                  </a:lnTo>
                  <a:lnTo>
                    <a:pt x="2353538" y="902995"/>
                  </a:lnTo>
                  <a:lnTo>
                    <a:pt x="1976882" y="898664"/>
                  </a:lnTo>
                  <a:lnTo>
                    <a:pt x="1976882" y="476631"/>
                  </a:lnTo>
                  <a:lnTo>
                    <a:pt x="1985810" y="476631"/>
                  </a:lnTo>
                  <a:lnTo>
                    <a:pt x="1987296" y="483997"/>
                  </a:lnTo>
                  <a:lnTo>
                    <a:pt x="1996732" y="476631"/>
                  </a:lnTo>
                  <a:lnTo>
                    <a:pt x="2008632" y="476631"/>
                  </a:lnTo>
                  <a:lnTo>
                    <a:pt x="2005291" y="469963"/>
                  </a:lnTo>
                  <a:lnTo>
                    <a:pt x="2012365" y="464439"/>
                  </a:lnTo>
                  <a:lnTo>
                    <a:pt x="2353538" y="902995"/>
                  </a:lnTo>
                  <a:lnTo>
                    <a:pt x="2353538" y="882472"/>
                  </a:lnTo>
                  <a:lnTo>
                    <a:pt x="2022284" y="456704"/>
                  </a:lnTo>
                  <a:lnTo>
                    <a:pt x="2035149" y="446659"/>
                  </a:lnTo>
                  <a:lnTo>
                    <a:pt x="2047367" y="437134"/>
                  </a:lnTo>
                  <a:lnTo>
                    <a:pt x="1970874" y="400608"/>
                  </a:lnTo>
                  <a:lnTo>
                    <a:pt x="1970913" y="400431"/>
                  </a:lnTo>
                  <a:lnTo>
                    <a:pt x="1970722" y="400532"/>
                  </a:lnTo>
                  <a:lnTo>
                    <a:pt x="1970532" y="400431"/>
                  </a:lnTo>
                  <a:lnTo>
                    <a:pt x="1970405" y="400685"/>
                  </a:lnTo>
                  <a:lnTo>
                    <a:pt x="1964182" y="403758"/>
                  </a:lnTo>
                  <a:lnTo>
                    <a:pt x="1964182" y="476631"/>
                  </a:lnTo>
                  <a:lnTo>
                    <a:pt x="1964182" y="898525"/>
                  </a:lnTo>
                  <a:lnTo>
                    <a:pt x="1604111" y="894384"/>
                  </a:lnTo>
                  <a:lnTo>
                    <a:pt x="1929879" y="464985"/>
                  </a:lnTo>
                  <a:lnTo>
                    <a:pt x="1935949" y="469595"/>
                  </a:lnTo>
                  <a:lnTo>
                    <a:pt x="1932432" y="476631"/>
                  </a:lnTo>
                  <a:lnTo>
                    <a:pt x="1945259" y="476631"/>
                  </a:lnTo>
                  <a:lnTo>
                    <a:pt x="1955165" y="484124"/>
                  </a:lnTo>
                  <a:lnTo>
                    <a:pt x="1956562" y="476631"/>
                  </a:lnTo>
                  <a:lnTo>
                    <a:pt x="1964182" y="476631"/>
                  </a:lnTo>
                  <a:lnTo>
                    <a:pt x="1964182" y="403758"/>
                  </a:lnTo>
                  <a:lnTo>
                    <a:pt x="1894459" y="438150"/>
                  </a:lnTo>
                  <a:lnTo>
                    <a:pt x="1919770" y="457327"/>
                  </a:lnTo>
                  <a:lnTo>
                    <a:pt x="1588325" y="894207"/>
                  </a:lnTo>
                  <a:lnTo>
                    <a:pt x="1578775" y="894105"/>
                  </a:lnTo>
                  <a:lnTo>
                    <a:pt x="1578775" y="906792"/>
                  </a:lnTo>
                  <a:lnTo>
                    <a:pt x="1274597" y="1307731"/>
                  </a:lnTo>
                  <a:lnTo>
                    <a:pt x="587349" y="955370"/>
                  </a:lnTo>
                  <a:lnTo>
                    <a:pt x="590308" y="949579"/>
                  </a:lnTo>
                  <a:lnTo>
                    <a:pt x="601853" y="927100"/>
                  </a:lnTo>
                  <a:lnTo>
                    <a:pt x="586232" y="926947"/>
                  </a:lnTo>
                  <a:lnTo>
                    <a:pt x="586600" y="895375"/>
                  </a:lnTo>
                  <a:lnTo>
                    <a:pt x="1578775" y="906792"/>
                  </a:lnTo>
                  <a:lnTo>
                    <a:pt x="1578775" y="894105"/>
                  </a:lnTo>
                  <a:lnTo>
                    <a:pt x="586740" y="882675"/>
                  </a:lnTo>
                  <a:lnTo>
                    <a:pt x="586740" y="882523"/>
                  </a:lnTo>
                  <a:lnTo>
                    <a:pt x="587121" y="850900"/>
                  </a:lnTo>
                  <a:lnTo>
                    <a:pt x="510540" y="888111"/>
                  </a:lnTo>
                  <a:lnTo>
                    <a:pt x="585901" y="926934"/>
                  </a:lnTo>
                  <a:lnTo>
                    <a:pt x="516636" y="926211"/>
                  </a:lnTo>
                  <a:lnTo>
                    <a:pt x="567055" y="994918"/>
                  </a:lnTo>
                  <a:lnTo>
                    <a:pt x="581533" y="966685"/>
                  </a:lnTo>
                  <a:lnTo>
                    <a:pt x="1266786" y="1318018"/>
                  </a:lnTo>
                  <a:lnTo>
                    <a:pt x="867727" y="1844027"/>
                  </a:lnTo>
                  <a:lnTo>
                    <a:pt x="859955" y="1839849"/>
                  </a:lnTo>
                  <a:lnTo>
                    <a:pt x="859955" y="1854263"/>
                  </a:lnTo>
                  <a:lnTo>
                    <a:pt x="634098" y="2151977"/>
                  </a:lnTo>
                  <a:lnTo>
                    <a:pt x="626148" y="2141944"/>
                  </a:lnTo>
                  <a:lnTo>
                    <a:pt x="626148" y="2162441"/>
                  </a:lnTo>
                  <a:lnTo>
                    <a:pt x="84391" y="2876537"/>
                  </a:lnTo>
                  <a:lnTo>
                    <a:pt x="83451" y="2877769"/>
                  </a:lnTo>
                  <a:lnTo>
                    <a:pt x="79082" y="2883535"/>
                  </a:lnTo>
                  <a:lnTo>
                    <a:pt x="72656" y="2878671"/>
                  </a:lnTo>
                  <a:lnTo>
                    <a:pt x="76200" y="2871597"/>
                  </a:lnTo>
                  <a:lnTo>
                    <a:pt x="63373" y="2871597"/>
                  </a:lnTo>
                  <a:lnTo>
                    <a:pt x="53848" y="2864358"/>
                  </a:lnTo>
                  <a:lnTo>
                    <a:pt x="52476" y="2871597"/>
                  </a:lnTo>
                  <a:lnTo>
                    <a:pt x="44450" y="2871597"/>
                  </a:lnTo>
                  <a:lnTo>
                    <a:pt x="44450" y="1485519"/>
                  </a:lnTo>
                  <a:lnTo>
                    <a:pt x="53987" y="1485519"/>
                  </a:lnTo>
                  <a:lnTo>
                    <a:pt x="55499" y="1492758"/>
                  </a:lnTo>
                  <a:lnTo>
                    <a:pt x="64643" y="1485519"/>
                  </a:lnTo>
                  <a:lnTo>
                    <a:pt x="76200" y="1485519"/>
                  </a:lnTo>
                  <a:lnTo>
                    <a:pt x="72923" y="1478978"/>
                  </a:lnTo>
                  <a:lnTo>
                    <a:pt x="80416" y="1473034"/>
                  </a:lnTo>
                  <a:lnTo>
                    <a:pt x="626148" y="2162441"/>
                  </a:lnTo>
                  <a:lnTo>
                    <a:pt x="626148" y="2141944"/>
                  </a:lnTo>
                  <a:lnTo>
                    <a:pt x="90411" y="1465110"/>
                  </a:lnTo>
                  <a:lnTo>
                    <a:pt x="94513" y="1461858"/>
                  </a:lnTo>
                  <a:lnTo>
                    <a:pt x="113030" y="1488186"/>
                  </a:lnTo>
                  <a:lnTo>
                    <a:pt x="128054" y="1460195"/>
                  </a:lnTo>
                  <a:lnTo>
                    <a:pt x="859955" y="1854263"/>
                  </a:lnTo>
                  <a:lnTo>
                    <a:pt x="859955" y="1839849"/>
                  </a:lnTo>
                  <a:lnTo>
                    <a:pt x="134073" y="1448981"/>
                  </a:lnTo>
                  <a:lnTo>
                    <a:pt x="137299" y="1442974"/>
                  </a:lnTo>
                  <a:lnTo>
                    <a:pt x="149098" y="1421003"/>
                  </a:lnTo>
                  <a:lnTo>
                    <a:pt x="64008" y="1418463"/>
                  </a:lnTo>
                  <a:lnTo>
                    <a:pt x="67094" y="1422869"/>
                  </a:lnTo>
                  <a:lnTo>
                    <a:pt x="38100" y="1409319"/>
                  </a:lnTo>
                  <a:lnTo>
                    <a:pt x="0" y="1485519"/>
                  </a:lnTo>
                  <a:lnTo>
                    <a:pt x="31750" y="1485519"/>
                  </a:lnTo>
                  <a:lnTo>
                    <a:pt x="31750" y="2871597"/>
                  </a:lnTo>
                  <a:lnTo>
                    <a:pt x="0" y="2871597"/>
                  </a:lnTo>
                  <a:lnTo>
                    <a:pt x="38100" y="2947797"/>
                  </a:lnTo>
                  <a:lnTo>
                    <a:pt x="38214" y="2947568"/>
                  </a:lnTo>
                  <a:lnTo>
                    <a:pt x="38163" y="2947822"/>
                  </a:lnTo>
                  <a:lnTo>
                    <a:pt x="38100" y="2948178"/>
                  </a:lnTo>
                  <a:lnTo>
                    <a:pt x="38696" y="2947886"/>
                  </a:lnTo>
                  <a:lnTo>
                    <a:pt x="123063" y="2941955"/>
                  </a:lnTo>
                  <a:lnTo>
                    <a:pt x="110744" y="2921127"/>
                  </a:lnTo>
                  <a:lnTo>
                    <a:pt x="106934" y="2914675"/>
                  </a:lnTo>
                  <a:lnTo>
                    <a:pt x="111607" y="2911919"/>
                  </a:lnTo>
                  <a:lnTo>
                    <a:pt x="114554" y="2910459"/>
                  </a:lnTo>
                  <a:lnTo>
                    <a:pt x="114338" y="2910306"/>
                  </a:lnTo>
                  <a:lnTo>
                    <a:pt x="866317" y="2465806"/>
                  </a:lnTo>
                  <a:lnTo>
                    <a:pt x="1235011" y="2931566"/>
                  </a:lnTo>
                  <a:lnTo>
                    <a:pt x="553300" y="3265436"/>
                  </a:lnTo>
                  <a:lnTo>
                    <a:pt x="539369" y="3236976"/>
                  </a:lnTo>
                  <a:lnTo>
                    <a:pt x="487680" y="3304667"/>
                  </a:lnTo>
                  <a:lnTo>
                    <a:pt x="572897" y="3305429"/>
                  </a:lnTo>
                  <a:lnTo>
                    <a:pt x="561632" y="3282442"/>
                  </a:lnTo>
                  <a:lnTo>
                    <a:pt x="558901" y="3276866"/>
                  </a:lnTo>
                  <a:lnTo>
                    <a:pt x="1243088" y="2941777"/>
                  </a:lnTo>
                  <a:lnTo>
                    <a:pt x="1559890" y="3341954"/>
                  </a:lnTo>
                  <a:lnTo>
                    <a:pt x="614235" y="3333115"/>
                  </a:lnTo>
                  <a:lnTo>
                    <a:pt x="614235" y="3332988"/>
                  </a:lnTo>
                  <a:lnTo>
                    <a:pt x="614553" y="3301365"/>
                  </a:lnTo>
                  <a:lnTo>
                    <a:pt x="537972" y="3338703"/>
                  </a:lnTo>
                  <a:lnTo>
                    <a:pt x="613791" y="3377565"/>
                  </a:lnTo>
                  <a:lnTo>
                    <a:pt x="614108" y="3345815"/>
                  </a:lnTo>
                  <a:lnTo>
                    <a:pt x="1570024" y="3354743"/>
                  </a:lnTo>
                  <a:lnTo>
                    <a:pt x="1912594" y="3787470"/>
                  </a:lnTo>
                  <a:lnTo>
                    <a:pt x="1887728" y="3807206"/>
                  </a:lnTo>
                  <a:lnTo>
                    <a:pt x="1964944" y="3843274"/>
                  </a:lnTo>
                  <a:lnTo>
                    <a:pt x="1964842" y="3842816"/>
                  </a:lnTo>
                  <a:lnTo>
                    <a:pt x="2039874" y="3803269"/>
                  </a:lnTo>
                  <a:lnTo>
                    <a:pt x="2028532" y="3795153"/>
                  </a:lnTo>
                  <a:lnTo>
                    <a:pt x="2014054" y="3784765"/>
                  </a:lnTo>
                  <a:lnTo>
                    <a:pt x="2317902" y="3361715"/>
                  </a:lnTo>
                  <a:lnTo>
                    <a:pt x="3352596" y="3371354"/>
                  </a:lnTo>
                  <a:lnTo>
                    <a:pt x="3352292" y="3403092"/>
                  </a:lnTo>
                  <a:lnTo>
                    <a:pt x="3417151" y="3371469"/>
                  </a:lnTo>
                  <a:lnTo>
                    <a:pt x="3428873" y="3365754"/>
                  </a:lnTo>
                  <a:lnTo>
                    <a:pt x="3353054" y="3326892"/>
                  </a:lnTo>
                  <a:lnTo>
                    <a:pt x="3352723" y="3358654"/>
                  </a:lnTo>
                  <a:lnTo>
                    <a:pt x="2326957" y="3349104"/>
                  </a:lnTo>
                  <a:lnTo>
                    <a:pt x="2611285" y="2953232"/>
                  </a:lnTo>
                  <a:lnTo>
                    <a:pt x="3359518" y="3286887"/>
                  </a:lnTo>
                  <a:lnTo>
                    <a:pt x="3346577" y="3315843"/>
                  </a:lnTo>
                  <a:lnTo>
                    <a:pt x="3431794" y="3312160"/>
                  </a:lnTo>
                  <a:lnTo>
                    <a:pt x="3415322" y="3292094"/>
                  </a:lnTo>
                  <a:lnTo>
                    <a:pt x="3377692" y="3246247"/>
                  </a:lnTo>
                  <a:lnTo>
                    <a:pt x="3364712" y="3275253"/>
                  </a:lnTo>
                  <a:lnTo>
                    <a:pt x="2618841" y="2942717"/>
                  </a:lnTo>
                  <a:lnTo>
                    <a:pt x="3006725" y="2402662"/>
                  </a:lnTo>
                  <a:lnTo>
                    <a:pt x="3863378" y="2890228"/>
                  </a:lnTo>
                  <a:lnTo>
                    <a:pt x="3847719" y="2917698"/>
                  </a:lnTo>
                  <a:lnTo>
                    <a:pt x="3932504" y="2922384"/>
                  </a:lnTo>
                  <a:lnTo>
                    <a:pt x="3932809" y="2922524"/>
                  </a:lnTo>
                  <a:lnTo>
                    <a:pt x="3932771" y="2922397"/>
                  </a:lnTo>
                  <a:lnTo>
                    <a:pt x="3932732" y="2922168"/>
                  </a:lnTo>
                  <a:lnTo>
                    <a:pt x="3964317" y="2858770"/>
                  </a:lnTo>
                  <a:lnTo>
                    <a:pt x="3970655" y="284607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512825" y="3902964"/>
              <a:ext cx="5947410" cy="86995"/>
            </a:xfrm>
            <a:custGeom>
              <a:avLst/>
              <a:gdLst/>
              <a:ahLst/>
              <a:cxnLst/>
              <a:rect l="l" t="t" r="r" b="b"/>
              <a:pathLst>
                <a:path w="5947410" h="86995">
                  <a:moveTo>
                    <a:pt x="5860161" y="0"/>
                  </a:moveTo>
                  <a:lnTo>
                    <a:pt x="5860161" y="86868"/>
                  </a:lnTo>
                  <a:lnTo>
                    <a:pt x="5918073" y="57912"/>
                  </a:lnTo>
                  <a:lnTo>
                    <a:pt x="5874639" y="57912"/>
                  </a:lnTo>
                  <a:lnTo>
                    <a:pt x="5874639" y="28956"/>
                  </a:lnTo>
                  <a:lnTo>
                    <a:pt x="5918072" y="28956"/>
                  </a:lnTo>
                  <a:lnTo>
                    <a:pt x="5860161" y="0"/>
                  </a:lnTo>
                  <a:close/>
                </a:path>
                <a:path w="5947410" h="86995">
                  <a:moveTo>
                    <a:pt x="5860161" y="28956"/>
                  </a:moveTo>
                  <a:lnTo>
                    <a:pt x="0" y="28956"/>
                  </a:lnTo>
                  <a:lnTo>
                    <a:pt x="0" y="57912"/>
                  </a:lnTo>
                  <a:lnTo>
                    <a:pt x="5860161" y="57912"/>
                  </a:lnTo>
                  <a:lnTo>
                    <a:pt x="5860161" y="28956"/>
                  </a:lnTo>
                  <a:close/>
                </a:path>
                <a:path w="5947410" h="86995">
                  <a:moveTo>
                    <a:pt x="5918072" y="28956"/>
                  </a:moveTo>
                  <a:lnTo>
                    <a:pt x="5874639" y="28956"/>
                  </a:lnTo>
                  <a:lnTo>
                    <a:pt x="5874639" y="57912"/>
                  </a:lnTo>
                  <a:lnTo>
                    <a:pt x="5918073" y="57912"/>
                  </a:lnTo>
                  <a:lnTo>
                    <a:pt x="5947029" y="43434"/>
                  </a:lnTo>
                  <a:lnTo>
                    <a:pt x="5918072" y="28956"/>
                  </a:lnTo>
                  <a:close/>
                </a:path>
              </a:pathLst>
            </a:custGeom>
            <a:solidFill>
              <a:srgbClr val="41548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720089" y="4594098"/>
              <a:ext cx="5069205" cy="0"/>
            </a:xfrm>
            <a:custGeom>
              <a:avLst/>
              <a:gdLst/>
              <a:ahLst/>
              <a:cxnLst/>
              <a:rect l="l" t="t" r="r" b="b"/>
              <a:pathLst>
                <a:path w="5069205">
                  <a:moveTo>
                    <a:pt x="0" y="0"/>
                  </a:moveTo>
                  <a:lnTo>
                    <a:pt x="5069078" y="0"/>
                  </a:lnTo>
                </a:path>
              </a:pathLst>
            </a:custGeom>
            <a:ln w="28956">
              <a:solidFill>
                <a:srgbClr val="41548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441959" y="3297173"/>
              <a:ext cx="78105" cy="1296670"/>
            </a:xfrm>
            <a:custGeom>
              <a:avLst/>
              <a:gdLst/>
              <a:ahLst/>
              <a:cxnLst/>
              <a:rect l="l" t="t" r="r" b="b"/>
              <a:pathLst>
                <a:path w="78104" h="1296670">
                  <a:moveTo>
                    <a:pt x="51816" y="64770"/>
                  </a:moveTo>
                  <a:lnTo>
                    <a:pt x="25908" y="64770"/>
                  </a:lnTo>
                  <a:lnTo>
                    <a:pt x="25908" y="1296162"/>
                  </a:lnTo>
                  <a:lnTo>
                    <a:pt x="51816" y="1296162"/>
                  </a:lnTo>
                  <a:lnTo>
                    <a:pt x="51816" y="64770"/>
                  </a:lnTo>
                  <a:close/>
                </a:path>
                <a:path w="78104" h="1296670">
                  <a:moveTo>
                    <a:pt x="38862" y="0"/>
                  </a:moveTo>
                  <a:lnTo>
                    <a:pt x="0" y="77724"/>
                  </a:lnTo>
                  <a:lnTo>
                    <a:pt x="25908" y="77724"/>
                  </a:lnTo>
                  <a:lnTo>
                    <a:pt x="25908" y="64770"/>
                  </a:lnTo>
                  <a:lnTo>
                    <a:pt x="71247" y="64770"/>
                  </a:lnTo>
                  <a:lnTo>
                    <a:pt x="38862" y="0"/>
                  </a:lnTo>
                  <a:close/>
                </a:path>
                <a:path w="78104" h="1296670">
                  <a:moveTo>
                    <a:pt x="71247" y="64770"/>
                  </a:moveTo>
                  <a:lnTo>
                    <a:pt x="51816" y="64770"/>
                  </a:lnTo>
                  <a:lnTo>
                    <a:pt x="51816" y="77724"/>
                  </a:lnTo>
                  <a:lnTo>
                    <a:pt x="77724" y="77724"/>
                  </a:lnTo>
                  <a:lnTo>
                    <a:pt x="71247" y="64770"/>
                  </a:lnTo>
                  <a:close/>
                </a:path>
              </a:pathLst>
            </a:custGeom>
            <a:solidFill>
              <a:srgbClr val="41548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914215" y="4832161"/>
            <a:ext cx="68008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90" dirty="0">
                <a:cs typeface="Verdana"/>
              </a:rPr>
              <a:t>PrejuÍ</a:t>
            </a:r>
            <a:r>
              <a:rPr sz="1400" spc="-90" dirty="0">
                <a:cs typeface="Tahoma"/>
              </a:rPr>
              <a:t>zo</a:t>
            </a:r>
            <a:endParaRPr sz="1400" dirty="0">
              <a:cs typeface="Tahoma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5725182" y="3703250"/>
            <a:ext cx="1538605" cy="50590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b="1" spc="-30" dirty="0">
                <a:solidFill>
                  <a:srgbClr val="92D050"/>
                </a:solidFill>
                <a:latin typeface="Verdana"/>
                <a:cs typeface="Verdana"/>
              </a:rPr>
              <a:t>Lucro</a:t>
            </a:r>
            <a:r>
              <a:rPr sz="1600" b="1" spc="-90" dirty="0">
                <a:solidFill>
                  <a:srgbClr val="92D050"/>
                </a:solidFill>
                <a:latin typeface="Verdana"/>
                <a:cs typeface="Verdana"/>
              </a:rPr>
              <a:t> </a:t>
            </a:r>
            <a:r>
              <a:rPr sz="1600" b="1" spc="-10" dirty="0">
                <a:solidFill>
                  <a:srgbClr val="92D050"/>
                </a:solidFill>
                <a:latin typeface="Verdana"/>
                <a:cs typeface="Verdana"/>
              </a:rPr>
              <a:t>equilibrado</a:t>
            </a:r>
            <a:endParaRPr sz="1600" b="1" dirty="0">
              <a:solidFill>
                <a:srgbClr val="92D050"/>
              </a:solidFill>
              <a:latin typeface="Verdana"/>
              <a:cs typeface="Verdana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003115" y="3507638"/>
            <a:ext cx="502284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10" dirty="0">
                <a:latin typeface="Verdana"/>
                <a:cs typeface="Verdana"/>
              </a:rPr>
              <a:t>Lucro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360627" y="3853512"/>
            <a:ext cx="5245735" cy="1228725"/>
          </a:xfrm>
          <a:custGeom>
            <a:avLst/>
            <a:gdLst/>
            <a:ahLst/>
            <a:cxnLst/>
            <a:rect l="l" t="t" r="r" b="b"/>
            <a:pathLst>
              <a:path w="5245735" h="1228725">
                <a:moveTo>
                  <a:pt x="0" y="568325"/>
                </a:moveTo>
                <a:lnTo>
                  <a:pt x="1090" y="529968"/>
                </a:lnTo>
                <a:lnTo>
                  <a:pt x="14565" y="455305"/>
                </a:lnTo>
                <a:lnTo>
                  <a:pt x="26704" y="419167"/>
                </a:lnTo>
                <a:lnTo>
                  <a:pt x="42279" y="383939"/>
                </a:lnTo>
                <a:lnTo>
                  <a:pt x="61168" y="349704"/>
                </a:lnTo>
                <a:lnTo>
                  <a:pt x="83247" y="316548"/>
                </a:lnTo>
                <a:lnTo>
                  <a:pt x="108393" y="284555"/>
                </a:lnTo>
                <a:lnTo>
                  <a:pt x="136483" y="253810"/>
                </a:lnTo>
                <a:lnTo>
                  <a:pt x="167393" y="224397"/>
                </a:lnTo>
                <a:lnTo>
                  <a:pt x="201001" y="196402"/>
                </a:lnTo>
                <a:lnTo>
                  <a:pt x="237183" y="169910"/>
                </a:lnTo>
                <a:lnTo>
                  <a:pt x="275816" y="145004"/>
                </a:lnTo>
                <a:lnTo>
                  <a:pt x="316777" y="121769"/>
                </a:lnTo>
                <a:lnTo>
                  <a:pt x="359943" y="100291"/>
                </a:lnTo>
                <a:lnTo>
                  <a:pt x="405190" y="80654"/>
                </a:lnTo>
                <a:lnTo>
                  <a:pt x="452395" y="62942"/>
                </a:lnTo>
                <a:lnTo>
                  <a:pt x="501435" y="47242"/>
                </a:lnTo>
                <a:lnTo>
                  <a:pt x="552188" y="33636"/>
                </a:lnTo>
                <a:lnTo>
                  <a:pt x="604529" y="22210"/>
                </a:lnTo>
                <a:lnTo>
                  <a:pt x="658335" y="13049"/>
                </a:lnTo>
                <a:lnTo>
                  <a:pt x="713484" y="6237"/>
                </a:lnTo>
                <a:lnTo>
                  <a:pt x="769852" y="1859"/>
                </a:lnTo>
                <a:lnTo>
                  <a:pt x="827316" y="0"/>
                </a:lnTo>
                <a:lnTo>
                  <a:pt x="884825" y="740"/>
                </a:lnTo>
                <a:lnTo>
                  <a:pt x="941351" y="4017"/>
                </a:lnTo>
                <a:lnTo>
                  <a:pt x="996766" y="9750"/>
                </a:lnTo>
                <a:lnTo>
                  <a:pt x="1050943" y="17856"/>
                </a:lnTo>
                <a:lnTo>
                  <a:pt x="1103756" y="28252"/>
                </a:lnTo>
                <a:lnTo>
                  <a:pt x="1155077" y="40858"/>
                </a:lnTo>
                <a:lnTo>
                  <a:pt x="1204780" y="55590"/>
                </a:lnTo>
                <a:lnTo>
                  <a:pt x="1252737" y="72366"/>
                </a:lnTo>
                <a:lnTo>
                  <a:pt x="1298823" y="91105"/>
                </a:lnTo>
                <a:lnTo>
                  <a:pt x="1342910" y="111723"/>
                </a:lnTo>
                <a:lnTo>
                  <a:pt x="1384872" y="134140"/>
                </a:lnTo>
                <a:lnTo>
                  <a:pt x="1424581" y="158273"/>
                </a:lnTo>
                <a:lnTo>
                  <a:pt x="1461910" y="184040"/>
                </a:lnTo>
                <a:lnTo>
                  <a:pt x="1496734" y="211358"/>
                </a:lnTo>
                <a:lnTo>
                  <a:pt x="1528925" y="240146"/>
                </a:lnTo>
                <a:lnTo>
                  <a:pt x="1558356" y="270321"/>
                </a:lnTo>
                <a:lnTo>
                  <a:pt x="1584900" y="301802"/>
                </a:lnTo>
                <a:lnTo>
                  <a:pt x="1608431" y="334506"/>
                </a:lnTo>
                <a:lnTo>
                  <a:pt x="1628822" y="368350"/>
                </a:lnTo>
                <a:lnTo>
                  <a:pt x="1645945" y="403254"/>
                </a:lnTo>
                <a:lnTo>
                  <a:pt x="1659675" y="439134"/>
                </a:lnTo>
                <a:lnTo>
                  <a:pt x="1669884" y="475909"/>
                </a:lnTo>
                <a:lnTo>
                  <a:pt x="1676445" y="513497"/>
                </a:lnTo>
                <a:lnTo>
                  <a:pt x="1679232" y="551814"/>
                </a:lnTo>
                <a:lnTo>
                  <a:pt x="1679359" y="554608"/>
                </a:lnTo>
                <a:lnTo>
                  <a:pt x="1679359" y="557276"/>
                </a:lnTo>
                <a:lnTo>
                  <a:pt x="1679359" y="560069"/>
                </a:lnTo>
              </a:path>
              <a:path w="5245735" h="1228725">
                <a:moveTo>
                  <a:pt x="3557943" y="638810"/>
                </a:moveTo>
                <a:lnTo>
                  <a:pt x="3547257" y="712397"/>
                </a:lnTo>
                <a:lnTo>
                  <a:pt x="3523646" y="783083"/>
                </a:lnTo>
                <a:lnTo>
                  <a:pt x="3487922" y="850374"/>
                </a:lnTo>
                <a:lnTo>
                  <a:pt x="3465772" y="882593"/>
                </a:lnTo>
                <a:lnTo>
                  <a:pt x="3440898" y="913778"/>
                </a:lnTo>
                <a:lnTo>
                  <a:pt x="3413402" y="943868"/>
                </a:lnTo>
                <a:lnTo>
                  <a:pt x="3383387" y="972802"/>
                </a:lnTo>
                <a:lnTo>
                  <a:pt x="3350953" y="1000517"/>
                </a:lnTo>
                <a:lnTo>
                  <a:pt x="3316201" y="1026951"/>
                </a:lnTo>
                <a:lnTo>
                  <a:pt x="3279235" y="1052045"/>
                </a:lnTo>
                <a:lnTo>
                  <a:pt x="3240155" y="1075735"/>
                </a:lnTo>
                <a:lnTo>
                  <a:pt x="3199063" y="1097960"/>
                </a:lnTo>
                <a:lnTo>
                  <a:pt x="3156061" y="1118658"/>
                </a:lnTo>
                <a:lnTo>
                  <a:pt x="3111249" y="1137769"/>
                </a:lnTo>
                <a:lnTo>
                  <a:pt x="3064731" y="1155229"/>
                </a:lnTo>
                <a:lnTo>
                  <a:pt x="3016607" y="1170978"/>
                </a:lnTo>
                <a:lnTo>
                  <a:pt x="2966979" y="1184954"/>
                </a:lnTo>
                <a:lnTo>
                  <a:pt x="2915949" y="1197095"/>
                </a:lnTo>
                <a:lnTo>
                  <a:pt x="2863618" y="1207340"/>
                </a:lnTo>
                <a:lnTo>
                  <a:pt x="2810089" y="1215627"/>
                </a:lnTo>
                <a:lnTo>
                  <a:pt x="2755461" y="1221895"/>
                </a:lnTo>
                <a:lnTo>
                  <a:pt x="2699838" y="1226081"/>
                </a:lnTo>
                <a:lnTo>
                  <a:pt x="2643321" y="1228124"/>
                </a:lnTo>
                <a:lnTo>
                  <a:pt x="2586012" y="1227963"/>
                </a:lnTo>
                <a:lnTo>
                  <a:pt x="2528054" y="1225536"/>
                </a:lnTo>
                <a:lnTo>
                  <a:pt x="2471128" y="1220882"/>
                </a:lnTo>
                <a:lnTo>
                  <a:pt x="2415334" y="1214068"/>
                </a:lnTo>
                <a:lnTo>
                  <a:pt x="2360774" y="1205162"/>
                </a:lnTo>
                <a:lnTo>
                  <a:pt x="2307550" y="1194233"/>
                </a:lnTo>
                <a:lnTo>
                  <a:pt x="2255763" y="1181348"/>
                </a:lnTo>
                <a:lnTo>
                  <a:pt x="2205513" y="1166576"/>
                </a:lnTo>
                <a:lnTo>
                  <a:pt x="2156904" y="1149985"/>
                </a:lnTo>
                <a:lnTo>
                  <a:pt x="2110035" y="1131643"/>
                </a:lnTo>
                <a:lnTo>
                  <a:pt x="2065008" y="1111619"/>
                </a:lnTo>
                <a:lnTo>
                  <a:pt x="2021925" y="1089980"/>
                </a:lnTo>
                <a:lnTo>
                  <a:pt x="1980886" y="1066794"/>
                </a:lnTo>
                <a:lnTo>
                  <a:pt x="1941995" y="1042130"/>
                </a:lnTo>
                <a:lnTo>
                  <a:pt x="1905350" y="1016056"/>
                </a:lnTo>
                <a:lnTo>
                  <a:pt x="1871055" y="988639"/>
                </a:lnTo>
                <a:lnTo>
                  <a:pt x="1839210" y="959949"/>
                </a:lnTo>
                <a:lnTo>
                  <a:pt x="1809917" y="930054"/>
                </a:lnTo>
                <a:lnTo>
                  <a:pt x="1783278" y="899020"/>
                </a:lnTo>
                <a:lnTo>
                  <a:pt x="1759392" y="866918"/>
                </a:lnTo>
                <a:lnTo>
                  <a:pt x="1738363" y="833814"/>
                </a:lnTo>
                <a:lnTo>
                  <a:pt x="1720290" y="799777"/>
                </a:lnTo>
                <a:lnTo>
                  <a:pt x="1693423" y="729176"/>
                </a:lnTo>
                <a:lnTo>
                  <a:pt x="1679600" y="655662"/>
                </a:lnTo>
                <a:lnTo>
                  <a:pt x="1677835" y="617982"/>
                </a:lnTo>
              </a:path>
              <a:path w="5245735" h="1228725">
                <a:moveTo>
                  <a:pt x="3566198" y="575944"/>
                </a:moveTo>
                <a:lnTo>
                  <a:pt x="3567284" y="537588"/>
                </a:lnTo>
                <a:lnTo>
                  <a:pt x="3580752" y="462925"/>
                </a:lnTo>
                <a:lnTo>
                  <a:pt x="3592888" y="426787"/>
                </a:lnTo>
                <a:lnTo>
                  <a:pt x="3608459" y="391559"/>
                </a:lnTo>
                <a:lnTo>
                  <a:pt x="3627344" y="357324"/>
                </a:lnTo>
                <a:lnTo>
                  <a:pt x="3649419" y="324168"/>
                </a:lnTo>
                <a:lnTo>
                  <a:pt x="3674562" y="292175"/>
                </a:lnTo>
                <a:lnTo>
                  <a:pt x="3702648" y="261430"/>
                </a:lnTo>
                <a:lnTo>
                  <a:pt x="3733555" y="232017"/>
                </a:lnTo>
                <a:lnTo>
                  <a:pt x="3767159" y="204022"/>
                </a:lnTo>
                <a:lnTo>
                  <a:pt x="3803338" y="177530"/>
                </a:lnTo>
                <a:lnTo>
                  <a:pt x="3841969" y="152624"/>
                </a:lnTo>
                <a:lnTo>
                  <a:pt x="3882928" y="129389"/>
                </a:lnTo>
                <a:lnTo>
                  <a:pt x="3926091" y="107911"/>
                </a:lnTo>
                <a:lnTo>
                  <a:pt x="3971337" y="88274"/>
                </a:lnTo>
                <a:lnTo>
                  <a:pt x="4018542" y="70562"/>
                </a:lnTo>
                <a:lnTo>
                  <a:pt x="4067582" y="54862"/>
                </a:lnTo>
                <a:lnTo>
                  <a:pt x="4118334" y="41256"/>
                </a:lnTo>
                <a:lnTo>
                  <a:pt x="4170676" y="29830"/>
                </a:lnTo>
                <a:lnTo>
                  <a:pt x="4224485" y="20669"/>
                </a:lnTo>
                <a:lnTo>
                  <a:pt x="4279636" y="13857"/>
                </a:lnTo>
                <a:lnTo>
                  <a:pt x="4336007" y="9479"/>
                </a:lnTo>
                <a:lnTo>
                  <a:pt x="4393476" y="7620"/>
                </a:lnTo>
                <a:lnTo>
                  <a:pt x="4450985" y="8360"/>
                </a:lnTo>
                <a:lnTo>
                  <a:pt x="4507511" y="11637"/>
                </a:lnTo>
                <a:lnTo>
                  <a:pt x="4562926" y="17370"/>
                </a:lnTo>
                <a:lnTo>
                  <a:pt x="4617103" y="25476"/>
                </a:lnTo>
                <a:lnTo>
                  <a:pt x="4669916" y="35872"/>
                </a:lnTo>
                <a:lnTo>
                  <a:pt x="4721237" y="48478"/>
                </a:lnTo>
                <a:lnTo>
                  <a:pt x="4770940" y="63210"/>
                </a:lnTo>
                <a:lnTo>
                  <a:pt x="4818897" y="79986"/>
                </a:lnTo>
                <a:lnTo>
                  <a:pt x="4864983" y="98725"/>
                </a:lnTo>
                <a:lnTo>
                  <a:pt x="4909070" y="119343"/>
                </a:lnTo>
                <a:lnTo>
                  <a:pt x="4951032" y="141760"/>
                </a:lnTo>
                <a:lnTo>
                  <a:pt x="4990741" y="165893"/>
                </a:lnTo>
                <a:lnTo>
                  <a:pt x="5028070" y="191660"/>
                </a:lnTo>
                <a:lnTo>
                  <a:pt x="5062894" y="218978"/>
                </a:lnTo>
                <a:lnTo>
                  <a:pt x="5095085" y="247766"/>
                </a:lnTo>
                <a:lnTo>
                  <a:pt x="5124516" y="277941"/>
                </a:lnTo>
                <a:lnTo>
                  <a:pt x="5151060" y="309422"/>
                </a:lnTo>
                <a:lnTo>
                  <a:pt x="5174591" y="342126"/>
                </a:lnTo>
                <a:lnTo>
                  <a:pt x="5194982" y="375970"/>
                </a:lnTo>
                <a:lnTo>
                  <a:pt x="5212105" y="410874"/>
                </a:lnTo>
                <a:lnTo>
                  <a:pt x="5225835" y="446754"/>
                </a:lnTo>
                <a:lnTo>
                  <a:pt x="5236044" y="483529"/>
                </a:lnTo>
                <a:lnTo>
                  <a:pt x="5242605" y="521117"/>
                </a:lnTo>
                <a:lnTo>
                  <a:pt x="5245392" y="559435"/>
                </a:lnTo>
                <a:lnTo>
                  <a:pt x="5245519" y="562229"/>
                </a:lnTo>
                <a:lnTo>
                  <a:pt x="5245519" y="564895"/>
                </a:lnTo>
                <a:lnTo>
                  <a:pt x="5245519" y="567689"/>
                </a:lnTo>
              </a:path>
            </a:pathLst>
          </a:custGeom>
          <a:ln w="70104">
            <a:solidFill>
              <a:srgbClr val="087C7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5999219" y="4470554"/>
            <a:ext cx="788058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0" dirty="0">
                <a:latin typeface="Verdana"/>
                <a:cs typeface="Verdana"/>
              </a:rPr>
              <a:t>Tempo</a:t>
            </a:r>
            <a:endParaRPr sz="1600" dirty="0">
              <a:latin typeface="Verdana"/>
              <a:cs typeface="Verdana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31578" y="3622589"/>
            <a:ext cx="244475" cy="885825"/>
          </a:xfrm>
          <a:prstGeom prst="rect">
            <a:avLst/>
          </a:prstGeom>
        </p:spPr>
        <p:txBody>
          <a:bodyPr vert="vert270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400" spc="-10" dirty="0">
                <a:latin typeface="Verdana"/>
                <a:cs typeface="Verdana"/>
              </a:rPr>
              <a:t>Produção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321574" y="4752938"/>
            <a:ext cx="244475" cy="386715"/>
          </a:xfrm>
          <a:prstGeom prst="rect">
            <a:avLst/>
          </a:prstGeom>
        </p:spPr>
        <p:txBody>
          <a:bodyPr vert="vert270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400" spc="-25" dirty="0">
                <a:latin typeface="Verdana"/>
                <a:cs typeface="Verdana"/>
              </a:rPr>
              <a:t>Min.</a:t>
            </a:r>
            <a:endParaRPr sz="1400" dirty="0">
              <a:latin typeface="Verdana"/>
              <a:cs typeface="Verdana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377087" y="3328693"/>
            <a:ext cx="215444" cy="399415"/>
          </a:xfrm>
          <a:prstGeom prst="rect">
            <a:avLst/>
          </a:prstGeom>
        </p:spPr>
        <p:txBody>
          <a:bodyPr vert="vert270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400" spc="-25" dirty="0">
                <a:latin typeface="Verdana"/>
                <a:cs typeface="Verdana"/>
              </a:rPr>
              <a:t>Max</a:t>
            </a:r>
            <a:endParaRPr sz="1400" dirty="0">
              <a:latin typeface="Verdana"/>
              <a:cs typeface="Verdana"/>
            </a:endParaRPr>
          </a:p>
        </p:txBody>
      </p:sp>
      <p:sp>
        <p:nvSpPr>
          <p:cNvPr id="46" name="object 46"/>
          <p:cNvSpPr txBox="1">
            <a:spLocks noGrp="1"/>
          </p:cNvSpPr>
          <p:nvPr>
            <p:ph type="title"/>
          </p:nvPr>
        </p:nvSpPr>
        <p:spPr>
          <a:xfrm>
            <a:off x="238782" y="742669"/>
            <a:ext cx="1097280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+mj-lt"/>
              </a:rPr>
              <a:t>PRODUÇÃO</a:t>
            </a:r>
            <a:r>
              <a:rPr lang="pt-BR" sz="2400" spc="-10" dirty="0">
                <a:latin typeface="+mj-lt"/>
              </a:rPr>
              <a:t> </a:t>
            </a:r>
            <a:r>
              <a:rPr sz="2400" spc="-110" dirty="0">
                <a:latin typeface="+mj-lt"/>
              </a:rPr>
              <a:t>EM</a:t>
            </a:r>
            <a:r>
              <a:rPr sz="2400" spc="-90" dirty="0">
                <a:latin typeface="+mj-lt"/>
              </a:rPr>
              <a:t> </a:t>
            </a:r>
            <a:r>
              <a:rPr sz="2400" spc="-10" dirty="0">
                <a:latin typeface="+mj-lt"/>
              </a:rPr>
              <a:t>ESCALA</a:t>
            </a:r>
          </a:p>
        </p:txBody>
      </p:sp>
      <p:sp>
        <p:nvSpPr>
          <p:cNvPr id="45" name="Espaço Reservado para Número de Slide 4">
            <a:extLst>
              <a:ext uri="{FF2B5EF4-FFF2-40B4-BE49-F238E27FC236}">
                <a16:creationId xmlns:a16="http://schemas.microsoft.com/office/drawing/2014/main" id="{2A1A0B19-C0FE-4D70-07F3-58778BEE4A26}"/>
              </a:ext>
            </a:extLst>
          </p:cNvPr>
          <p:cNvSpPr txBox="1">
            <a:spLocks/>
          </p:cNvSpPr>
          <p:nvPr/>
        </p:nvSpPr>
        <p:spPr>
          <a:xfrm rot="16200000">
            <a:off x="11716512" y="6655224"/>
            <a:ext cx="566928" cy="384048"/>
          </a:xfrm>
          <a:prstGeom prst="rect">
            <a:avLst/>
          </a:prstGeom>
        </p:spPr>
        <p:txBody>
          <a:bodyPr/>
          <a:lstStyle>
            <a:defPPr rtl="0"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9A01C0A-2BB6-49E7-91A3-DCB9F9F59583}" type="slidenum">
              <a:rPr lang="pt-BR" smtClean="0"/>
              <a:pPr/>
              <a:t>14</a:t>
            </a:fld>
            <a:endParaRPr lang="pt-BR"/>
          </a:p>
        </p:txBody>
      </p:sp>
      <p:sp>
        <p:nvSpPr>
          <p:cNvPr id="49" name="object 46">
            <a:extLst>
              <a:ext uri="{FF2B5EF4-FFF2-40B4-BE49-F238E27FC236}">
                <a16:creationId xmlns:a16="http://schemas.microsoft.com/office/drawing/2014/main" id="{E4B3C135-7AB1-E758-F2A4-10D51697FA35}"/>
              </a:ext>
            </a:extLst>
          </p:cNvPr>
          <p:cNvSpPr txBox="1">
            <a:spLocks/>
          </p:cNvSpPr>
          <p:nvPr/>
        </p:nvSpPr>
        <p:spPr>
          <a:xfrm>
            <a:off x="138526" y="297927"/>
            <a:ext cx="10972800" cy="34522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lnSpc>
                <a:spcPct val="90000"/>
              </a:lnSpc>
              <a:spcBef>
                <a:spcPct val="0"/>
              </a:spcBef>
              <a:buNone/>
              <a:defRPr sz="2400" b="1" i="0" cap="all" spc="600" baseline="0">
                <a:solidFill>
                  <a:srgbClr val="004B87"/>
                </a:solidFill>
                <a:latin typeface="+mj-lt"/>
                <a:ea typeface="+mj-ea"/>
              </a:defRPr>
            </a:lvl1pPr>
          </a:lstStyle>
          <a:p>
            <a:pPr algn="l"/>
            <a:r>
              <a:rPr lang="pt-BR" sz="2800" dirty="0"/>
              <a:t>MODELO de negocio TECHSUS</a:t>
            </a:r>
          </a:p>
        </p:txBody>
      </p:sp>
      <p:sp>
        <p:nvSpPr>
          <p:cNvPr id="40" name="object 40"/>
          <p:cNvSpPr/>
          <p:nvPr/>
        </p:nvSpPr>
        <p:spPr>
          <a:xfrm>
            <a:off x="321574" y="4053293"/>
            <a:ext cx="5335270" cy="16510"/>
          </a:xfrm>
          <a:custGeom>
            <a:avLst/>
            <a:gdLst/>
            <a:ahLst/>
            <a:cxnLst/>
            <a:rect l="l" t="t" r="r" b="b"/>
            <a:pathLst>
              <a:path w="5335270" h="16510">
                <a:moveTo>
                  <a:pt x="5335016" y="0"/>
                </a:moveTo>
                <a:lnTo>
                  <a:pt x="0" y="16128"/>
                </a:lnTo>
              </a:path>
            </a:pathLst>
          </a:custGeom>
          <a:ln w="88392">
            <a:solidFill>
              <a:srgbClr val="92D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CuadroTexto 56">
            <a:extLst>
              <a:ext uri="{FF2B5EF4-FFF2-40B4-BE49-F238E27FC236}">
                <a16:creationId xmlns:a16="http://schemas.microsoft.com/office/drawing/2014/main" id="{D0F86ED6-C992-A375-7CF8-6BB7F92A281D}"/>
              </a:ext>
            </a:extLst>
          </p:cNvPr>
          <p:cNvSpPr txBox="1"/>
          <p:nvPr/>
        </p:nvSpPr>
        <p:spPr>
          <a:xfrm>
            <a:off x="321574" y="2754654"/>
            <a:ext cx="61758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lang="pt-BR" dirty="0">
                <a:latin typeface="Verdana"/>
                <a:cs typeface="Verdana"/>
              </a:rPr>
              <a:t>P</a:t>
            </a:r>
            <a:r>
              <a:rPr lang="pt-BR" spc="-110" dirty="0">
                <a:latin typeface="Verdana"/>
                <a:cs typeface="Verdana"/>
              </a:rPr>
              <a:t> </a:t>
            </a:r>
            <a:r>
              <a:rPr lang="pt-BR" dirty="0">
                <a:latin typeface="Verdana"/>
                <a:cs typeface="Verdana"/>
              </a:rPr>
              <a:t>&amp;</a:t>
            </a:r>
            <a:r>
              <a:rPr lang="pt-BR" spc="-114" dirty="0">
                <a:latin typeface="Verdana"/>
                <a:cs typeface="Verdana"/>
              </a:rPr>
              <a:t> </a:t>
            </a:r>
            <a:r>
              <a:rPr lang="pt-BR" spc="-50" dirty="0">
                <a:latin typeface="Verdana"/>
                <a:cs typeface="Verdana"/>
              </a:rPr>
              <a:t>L -  </a:t>
            </a:r>
            <a:r>
              <a:rPr lang="pt-BR" spc="-10" dirty="0">
                <a:latin typeface="Verdana"/>
                <a:cs typeface="Verdana"/>
              </a:rPr>
              <a:t>Alta</a:t>
            </a:r>
            <a:r>
              <a:rPr lang="pt-BR" spc="-70" dirty="0">
                <a:latin typeface="Verdana"/>
                <a:cs typeface="Verdana"/>
              </a:rPr>
              <a:t> </a:t>
            </a:r>
            <a:r>
              <a:rPr lang="pt-BR" spc="-10" dirty="0">
                <a:latin typeface="Verdana"/>
                <a:cs typeface="Verdana"/>
              </a:rPr>
              <a:t>Lucratividade</a:t>
            </a:r>
            <a:endParaRPr lang="pt-BR" dirty="0"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29021219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161856-4B06-9E3D-99F6-8B0366F645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object 46">
            <a:extLst>
              <a:ext uri="{FF2B5EF4-FFF2-40B4-BE49-F238E27FC236}">
                <a16:creationId xmlns:a16="http://schemas.microsoft.com/office/drawing/2014/main" id="{0CBE9554-D5C1-DB96-B18C-4115759576B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7081" y="351176"/>
            <a:ext cx="10972800" cy="34522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pt-BR" dirty="0">
                <a:solidFill>
                  <a:srgbClr val="004B87"/>
                </a:solidFill>
                <a:latin typeface="+mj-lt"/>
                <a:cs typeface="+mn-cs"/>
              </a:rPr>
              <a:t>Rede de fábricas integradas matricialmente</a:t>
            </a:r>
          </a:p>
        </p:txBody>
      </p:sp>
      <p:sp>
        <p:nvSpPr>
          <p:cNvPr id="48" name="CuadroTexto 47">
            <a:extLst>
              <a:ext uri="{FF2B5EF4-FFF2-40B4-BE49-F238E27FC236}">
                <a16:creationId xmlns:a16="http://schemas.microsoft.com/office/drawing/2014/main" id="{CD5F2450-68BB-27D1-C565-6881BD30A4A8}"/>
              </a:ext>
            </a:extLst>
          </p:cNvPr>
          <p:cNvSpPr txBox="1"/>
          <p:nvPr/>
        </p:nvSpPr>
        <p:spPr>
          <a:xfrm>
            <a:off x="200526" y="1208424"/>
            <a:ext cx="11790947" cy="4441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 sz="2400"/>
            </a:pPr>
            <a:r>
              <a:rPr lang="pt-BR" sz="3200" b="1" dirty="0">
                <a:solidFill>
                  <a:srgbClr val="646464"/>
                </a:solidFill>
              </a:rPr>
              <a:t>Vantagens do modelo TECHSUS: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  <a:defRPr sz="2000">
                <a:solidFill>
                  <a:srgbClr val="646464"/>
                </a:solidFill>
              </a:defRPr>
            </a:pPr>
            <a:r>
              <a:rPr lang="pt-BR" sz="3200" dirty="0">
                <a:solidFill>
                  <a:srgbClr val="646464"/>
                </a:solidFill>
              </a:rPr>
              <a:t>  Demanda </a:t>
            </a:r>
            <a:r>
              <a:rPr lang="pt-BR" sz="3200" dirty="0"/>
              <a:t>garantida pela produção das fábricas interligadas e estrategicamente posicionadas;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  <a:defRPr sz="2000">
                <a:solidFill>
                  <a:srgbClr val="646464"/>
                </a:solidFill>
              </a:defRPr>
            </a:pPr>
            <a:r>
              <a:rPr lang="pt-BR" sz="3200" dirty="0"/>
              <a:t>  Lucratividade equilibrada e sustentável;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  <a:defRPr sz="2000">
                <a:solidFill>
                  <a:srgbClr val="646464"/>
                </a:solidFill>
              </a:defRPr>
            </a:pPr>
            <a:r>
              <a:rPr lang="pt-BR" sz="3200" dirty="0"/>
              <a:t>  Economia de escala em insumos e recursos;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  <a:defRPr sz="2000">
                <a:solidFill>
                  <a:srgbClr val="646464"/>
                </a:solidFill>
              </a:defRPr>
            </a:pPr>
            <a:r>
              <a:rPr lang="pt-BR" sz="3200" dirty="0"/>
              <a:t>  Gestão centralizada de conhecimento e tecnologia.</a:t>
            </a:r>
          </a:p>
        </p:txBody>
      </p:sp>
    </p:spTree>
    <p:extLst>
      <p:ext uri="{BB962C8B-B14F-4D97-AF65-F5344CB8AC3E}">
        <p14:creationId xmlns:p14="http://schemas.microsoft.com/office/powerpoint/2010/main" val="2131538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-120650" y="-120650"/>
            <a:ext cx="12503150" cy="7023100"/>
          </a:xfrm>
          <a:prstGeom prst="rect">
            <a:avLst/>
          </a:prstGeom>
          <a:solidFill>
            <a:srgbClr val="FBFB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A"/>
          </a:p>
        </p:txBody>
      </p:sp>
      <p:sp>
        <p:nvSpPr>
          <p:cNvPr id="17" name="Rectángulo 16"/>
          <p:cNvSpPr/>
          <p:nvPr/>
        </p:nvSpPr>
        <p:spPr>
          <a:xfrm>
            <a:off x="-328300" y="-88972"/>
            <a:ext cx="12651219" cy="694084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A" sz="1600"/>
          </a:p>
        </p:txBody>
      </p:sp>
      <p:sp>
        <p:nvSpPr>
          <p:cNvPr id="80" name="Title 1"/>
          <p:cNvSpPr>
            <a:spLocks noGrp="1"/>
          </p:cNvSpPr>
          <p:nvPr>
            <p:ph type="title"/>
          </p:nvPr>
        </p:nvSpPr>
        <p:spPr>
          <a:xfrm>
            <a:off x="95888" y="444546"/>
            <a:ext cx="12286611" cy="713284"/>
          </a:xfrm>
        </p:spPr>
        <p:txBody>
          <a:bodyPr vert="horz" lIns="0" tIns="0" rIns="0" bIns="0" rtlCol="0" anchor="ctr">
            <a:noAutofit/>
          </a:bodyPr>
          <a:lstStyle/>
          <a:p>
            <a:pPr algn="ctr"/>
            <a:r>
              <a:rPr lang="en-US" sz="2400" dirty="0">
                <a:solidFill>
                  <a:srgbClr val="004B87"/>
                </a:solidFill>
                <a:cs typeface="+mn-cs"/>
              </a:rPr>
              <a:t>ESTRATEGIA DE PRODUÇÃO EM ALTA ESCALA </a:t>
            </a:r>
          </a:p>
        </p:txBody>
      </p:sp>
      <p:sp>
        <p:nvSpPr>
          <p:cNvPr id="83" name="CuadroTexto 82"/>
          <p:cNvSpPr txBox="1"/>
          <p:nvPr/>
        </p:nvSpPr>
        <p:spPr>
          <a:xfrm>
            <a:off x="873860" y="3041089"/>
            <a:ext cx="3286513" cy="132343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pt-BR" sz="2000" b="1" dirty="0"/>
          </a:p>
          <a:p>
            <a:pPr algn="ctr"/>
            <a:r>
              <a:rPr lang="pt-BR" sz="2000" b="1" dirty="0"/>
              <a:t>TECHSUS</a:t>
            </a:r>
          </a:p>
          <a:p>
            <a:pPr algn="ctr"/>
            <a:r>
              <a:rPr lang="pt-BR" sz="2000" b="1" dirty="0"/>
              <a:t> CENTRAL SYSTEM</a:t>
            </a:r>
          </a:p>
          <a:p>
            <a:pPr algn="ctr"/>
            <a:endParaRPr lang="pt-BR" sz="2000" b="1" dirty="0"/>
          </a:p>
        </p:txBody>
      </p:sp>
      <p:sp>
        <p:nvSpPr>
          <p:cNvPr id="85" name="CuadroTexto 84"/>
          <p:cNvSpPr txBox="1"/>
          <p:nvPr/>
        </p:nvSpPr>
        <p:spPr>
          <a:xfrm>
            <a:off x="5090820" y="3128450"/>
            <a:ext cx="2010360" cy="100796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pt-BR" sz="1050" b="1" dirty="0"/>
          </a:p>
          <a:p>
            <a:pPr algn="ctr"/>
            <a:r>
              <a:rPr lang="pt-BR" sz="2000" b="1" dirty="0"/>
              <a:t>TECHSUS FABRICAS</a:t>
            </a:r>
          </a:p>
          <a:p>
            <a:pPr algn="ctr"/>
            <a:endParaRPr lang="pt-BR" sz="900" b="1" dirty="0"/>
          </a:p>
        </p:txBody>
      </p:sp>
      <p:sp>
        <p:nvSpPr>
          <p:cNvPr id="125" name="Flecha abajo 124"/>
          <p:cNvSpPr/>
          <p:nvPr/>
        </p:nvSpPr>
        <p:spPr>
          <a:xfrm>
            <a:off x="5952095" y="2445020"/>
            <a:ext cx="351947" cy="62226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A"/>
          </a:p>
        </p:txBody>
      </p:sp>
      <p:sp>
        <p:nvSpPr>
          <p:cNvPr id="126" name="CuadroTexto 125"/>
          <p:cNvSpPr txBox="1"/>
          <p:nvPr/>
        </p:nvSpPr>
        <p:spPr>
          <a:xfrm>
            <a:off x="5869715" y="2009611"/>
            <a:ext cx="676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$$$</a:t>
            </a:r>
            <a:endParaRPr lang="es-PA" dirty="0"/>
          </a:p>
        </p:txBody>
      </p:sp>
      <p:sp>
        <p:nvSpPr>
          <p:cNvPr id="147" name="Rectángulo 1"/>
          <p:cNvSpPr/>
          <p:nvPr/>
        </p:nvSpPr>
        <p:spPr>
          <a:xfrm>
            <a:off x="7290939" y="1554722"/>
            <a:ext cx="2941934" cy="4387900"/>
          </a:xfrm>
          <a:prstGeom prst="rect">
            <a:avLst/>
          </a:prstGeom>
          <a:noFill/>
          <a:ln w="76200">
            <a:solidFill>
              <a:schemeClr val="bg2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A" sz="1662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0" name="CuadroTexto 149"/>
          <p:cNvSpPr txBox="1"/>
          <p:nvPr/>
        </p:nvSpPr>
        <p:spPr>
          <a:xfrm>
            <a:off x="3638206" y="1798803"/>
            <a:ext cx="9580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ADMIN./FINANC.</a:t>
            </a:r>
            <a:endParaRPr lang="es-PA" sz="1400" dirty="0"/>
          </a:p>
        </p:txBody>
      </p:sp>
      <p:sp>
        <p:nvSpPr>
          <p:cNvPr id="152" name="CuadroTexto 151"/>
          <p:cNvSpPr txBox="1"/>
          <p:nvPr/>
        </p:nvSpPr>
        <p:spPr>
          <a:xfrm>
            <a:off x="2574809" y="5174587"/>
            <a:ext cx="10500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INSUMOS</a:t>
            </a:r>
            <a:endParaRPr lang="es-PA" sz="1400" dirty="0"/>
          </a:p>
        </p:txBody>
      </p:sp>
      <p:sp>
        <p:nvSpPr>
          <p:cNvPr id="154" name="CuadroTexto 153"/>
          <p:cNvSpPr txBox="1"/>
          <p:nvPr/>
        </p:nvSpPr>
        <p:spPr>
          <a:xfrm>
            <a:off x="487125" y="1783701"/>
            <a:ext cx="11524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RECURSOS HUMANOS</a:t>
            </a:r>
            <a:endParaRPr lang="es-PA" sz="1400" dirty="0"/>
          </a:p>
        </p:txBody>
      </p:sp>
      <p:sp>
        <p:nvSpPr>
          <p:cNvPr id="156" name="CuadroTexto 155"/>
          <p:cNvSpPr txBox="1"/>
          <p:nvPr/>
        </p:nvSpPr>
        <p:spPr>
          <a:xfrm>
            <a:off x="3596013" y="5125756"/>
            <a:ext cx="12715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GESTAO</a:t>
            </a:r>
            <a:endParaRPr lang="es-PA" sz="1400" dirty="0"/>
          </a:p>
        </p:txBody>
      </p:sp>
      <p:sp>
        <p:nvSpPr>
          <p:cNvPr id="158" name="19 Flecha derecha"/>
          <p:cNvSpPr/>
          <p:nvPr/>
        </p:nvSpPr>
        <p:spPr>
          <a:xfrm>
            <a:off x="4009295" y="5942621"/>
            <a:ext cx="2339776" cy="677803"/>
          </a:xfrm>
          <a:prstGeom prst="leftArrow">
            <a:avLst>
              <a:gd name="adj1" fmla="val 50000"/>
              <a:gd name="adj2" fmla="val 125868"/>
            </a:avLst>
          </a:prstGeom>
          <a:solidFill>
            <a:schemeClr val="tx2">
              <a:lumMod val="20000"/>
              <a:lumOff val="80000"/>
            </a:schemeClr>
          </a:solidFill>
          <a:ln w="76200">
            <a:solidFill>
              <a:schemeClr val="bg2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22178"/>
            <a:r>
              <a:rPr lang="en-US" sz="105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RETROALIMENTACAO</a:t>
            </a:r>
            <a:endParaRPr lang="es-PA" sz="105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160" name="Conector recto 159"/>
          <p:cNvCxnSpPr>
            <a:cxnSpLocks/>
            <a:stCxn id="158" idx="3"/>
          </p:cNvCxnSpPr>
          <p:nvPr/>
        </p:nvCxnSpPr>
        <p:spPr>
          <a:xfrm flipV="1">
            <a:off x="6349071" y="6272955"/>
            <a:ext cx="4941186" cy="8568"/>
          </a:xfrm>
          <a:prstGeom prst="line">
            <a:avLst/>
          </a:prstGeom>
          <a:noFill/>
          <a:ln w="76200">
            <a:solidFill>
              <a:schemeClr val="bg2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48" name="18 Redondear rectángulo de esquina diagonal"/>
          <p:cNvSpPr/>
          <p:nvPr/>
        </p:nvSpPr>
        <p:spPr>
          <a:xfrm>
            <a:off x="11693205" y="1437808"/>
            <a:ext cx="599245" cy="5043933"/>
          </a:xfrm>
          <a:prstGeom prst="round2DiagRect">
            <a:avLst/>
          </a:prstGeom>
          <a:solidFill>
            <a:srgbClr val="92000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wordArtVert" anchor="ctr"/>
          <a:lstStyle/>
          <a:p>
            <a:pPr algn="ctr" defTabSz="422178">
              <a:defRPr/>
            </a:pPr>
            <a:r>
              <a:rPr lang="es-PA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MERCADO / CONSTRUTORAS</a:t>
            </a:r>
          </a:p>
        </p:txBody>
      </p:sp>
      <p:sp>
        <p:nvSpPr>
          <p:cNvPr id="166" name="CuadroTexto 165"/>
          <p:cNvSpPr txBox="1"/>
          <p:nvPr/>
        </p:nvSpPr>
        <p:spPr>
          <a:xfrm>
            <a:off x="2276371" y="1882642"/>
            <a:ext cx="14891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COMPLIANCE</a:t>
            </a:r>
            <a:endParaRPr lang="es-PA" sz="1050" dirty="0"/>
          </a:p>
        </p:txBody>
      </p:sp>
      <p:sp>
        <p:nvSpPr>
          <p:cNvPr id="171" name="CuadroTexto 170"/>
          <p:cNvSpPr txBox="1"/>
          <p:nvPr/>
        </p:nvSpPr>
        <p:spPr>
          <a:xfrm>
            <a:off x="376915" y="5097114"/>
            <a:ext cx="13451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ARQUIT. / ENGENHARIA</a:t>
            </a:r>
            <a:endParaRPr lang="es-PA" sz="1400" dirty="0"/>
          </a:p>
        </p:txBody>
      </p:sp>
      <p:sp>
        <p:nvSpPr>
          <p:cNvPr id="172" name="CuadroTexto 171"/>
          <p:cNvSpPr txBox="1"/>
          <p:nvPr/>
        </p:nvSpPr>
        <p:spPr>
          <a:xfrm>
            <a:off x="1785460" y="1805765"/>
            <a:ext cx="5691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TI</a:t>
            </a:r>
            <a:endParaRPr lang="es-PA" sz="2000" dirty="0"/>
          </a:p>
        </p:txBody>
      </p:sp>
      <p:sp>
        <p:nvSpPr>
          <p:cNvPr id="66" name="CuadroTexto 65"/>
          <p:cNvSpPr txBox="1"/>
          <p:nvPr/>
        </p:nvSpPr>
        <p:spPr>
          <a:xfrm>
            <a:off x="1642165" y="5148091"/>
            <a:ext cx="9326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P&amp;D</a:t>
            </a:r>
            <a:endParaRPr lang="es-PA" sz="2000" dirty="0"/>
          </a:p>
        </p:txBody>
      </p:sp>
      <p:sp>
        <p:nvSpPr>
          <p:cNvPr id="69" name="Flecha abajo 68"/>
          <p:cNvSpPr/>
          <p:nvPr/>
        </p:nvSpPr>
        <p:spPr>
          <a:xfrm flipV="1">
            <a:off x="1910298" y="4409096"/>
            <a:ext cx="319509" cy="68471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A"/>
          </a:p>
        </p:txBody>
      </p:sp>
      <p:sp>
        <p:nvSpPr>
          <p:cNvPr id="94" name="Flecha derecha 93"/>
          <p:cNvSpPr/>
          <p:nvPr/>
        </p:nvSpPr>
        <p:spPr>
          <a:xfrm>
            <a:off x="11341067" y="1383277"/>
            <a:ext cx="297819" cy="283002"/>
          </a:xfrm>
          <a:prstGeom prst="rightArrow">
            <a:avLst/>
          </a:prstGeom>
          <a:solidFill>
            <a:srgbClr val="93020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A"/>
          </a:p>
        </p:txBody>
      </p:sp>
      <p:sp>
        <p:nvSpPr>
          <p:cNvPr id="97" name="Flecha derecha 96"/>
          <p:cNvSpPr/>
          <p:nvPr/>
        </p:nvSpPr>
        <p:spPr>
          <a:xfrm>
            <a:off x="11325300" y="2206079"/>
            <a:ext cx="297819" cy="283002"/>
          </a:xfrm>
          <a:prstGeom prst="rightArrow">
            <a:avLst/>
          </a:prstGeom>
          <a:solidFill>
            <a:srgbClr val="93020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A"/>
          </a:p>
        </p:txBody>
      </p:sp>
      <p:sp>
        <p:nvSpPr>
          <p:cNvPr id="99" name="Flecha derecha 98"/>
          <p:cNvSpPr/>
          <p:nvPr/>
        </p:nvSpPr>
        <p:spPr>
          <a:xfrm>
            <a:off x="11325300" y="1778963"/>
            <a:ext cx="297819" cy="283002"/>
          </a:xfrm>
          <a:prstGeom prst="rightArrow">
            <a:avLst/>
          </a:prstGeom>
          <a:solidFill>
            <a:srgbClr val="93020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A"/>
          </a:p>
        </p:txBody>
      </p:sp>
      <p:sp>
        <p:nvSpPr>
          <p:cNvPr id="23" name="Rectángulo 22"/>
          <p:cNvSpPr/>
          <p:nvPr/>
        </p:nvSpPr>
        <p:spPr>
          <a:xfrm>
            <a:off x="83820" y="373380"/>
            <a:ext cx="12298680" cy="6339254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A"/>
          </a:p>
        </p:txBody>
      </p:sp>
      <p:sp>
        <p:nvSpPr>
          <p:cNvPr id="103" name="Flecha derecha 102"/>
          <p:cNvSpPr/>
          <p:nvPr/>
        </p:nvSpPr>
        <p:spPr>
          <a:xfrm>
            <a:off x="11333496" y="2935937"/>
            <a:ext cx="297819" cy="283002"/>
          </a:xfrm>
          <a:prstGeom prst="rightArrow">
            <a:avLst/>
          </a:prstGeom>
          <a:solidFill>
            <a:srgbClr val="93020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A"/>
          </a:p>
        </p:txBody>
      </p:sp>
      <p:sp>
        <p:nvSpPr>
          <p:cNvPr id="104" name="Flecha derecha 103"/>
          <p:cNvSpPr/>
          <p:nvPr/>
        </p:nvSpPr>
        <p:spPr>
          <a:xfrm>
            <a:off x="11311652" y="3339522"/>
            <a:ext cx="297819" cy="283002"/>
          </a:xfrm>
          <a:prstGeom prst="rightArrow">
            <a:avLst/>
          </a:prstGeom>
          <a:solidFill>
            <a:srgbClr val="93020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A"/>
          </a:p>
        </p:txBody>
      </p:sp>
      <p:sp>
        <p:nvSpPr>
          <p:cNvPr id="105" name="Flecha derecha 104"/>
          <p:cNvSpPr/>
          <p:nvPr/>
        </p:nvSpPr>
        <p:spPr>
          <a:xfrm>
            <a:off x="11317729" y="4170223"/>
            <a:ext cx="297819" cy="283002"/>
          </a:xfrm>
          <a:prstGeom prst="rightArrow">
            <a:avLst/>
          </a:prstGeom>
          <a:solidFill>
            <a:srgbClr val="93020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A"/>
          </a:p>
        </p:txBody>
      </p:sp>
      <p:sp>
        <p:nvSpPr>
          <p:cNvPr id="106" name="Flecha derecha 105"/>
          <p:cNvSpPr/>
          <p:nvPr/>
        </p:nvSpPr>
        <p:spPr>
          <a:xfrm>
            <a:off x="11317729" y="3743107"/>
            <a:ext cx="297819" cy="283002"/>
          </a:xfrm>
          <a:prstGeom prst="rightArrow">
            <a:avLst/>
          </a:prstGeom>
          <a:solidFill>
            <a:srgbClr val="93020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A"/>
          </a:p>
        </p:txBody>
      </p:sp>
      <p:sp>
        <p:nvSpPr>
          <p:cNvPr id="107" name="Flecha derecha 106"/>
          <p:cNvSpPr/>
          <p:nvPr/>
        </p:nvSpPr>
        <p:spPr>
          <a:xfrm>
            <a:off x="11333496" y="2579760"/>
            <a:ext cx="297819" cy="283002"/>
          </a:xfrm>
          <a:prstGeom prst="rightArrow">
            <a:avLst/>
          </a:prstGeom>
          <a:solidFill>
            <a:srgbClr val="93020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A"/>
          </a:p>
        </p:txBody>
      </p:sp>
      <p:sp>
        <p:nvSpPr>
          <p:cNvPr id="108" name="Flecha derecha 107"/>
          <p:cNvSpPr/>
          <p:nvPr/>
        </p:nvSpPr>
        <p:spPr>
          <a:xfrm>
            <a:off x="11341067" y="4887522"/>
            <a:ext cx="297819" cy="283002"/>
          </a:xfrm>
          <a:prstGeom prst="rightArrow">
            <a:avLst/>
          </a:prstGeom>
          <a:solidFill>
            <a:srgbClr val="93020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A"/>
          </a:p>
        </p:txBody>
      </p:sp>
      <p:sp>
        <p:nvSpPr>
          <p:cNvPr id="109" name="Flecha derecha 108"/>
          <p:cNvSpPr/>
          <p:nvPr/>
        </p:nvSpPr>
        <p:spPr>
          <a:xfrm>
            <a:off x="11319223" y="5291107"/>
            <a:ext cx="297819" cy="283002"/>
          </a:xfrm>
          <a:prstGeom prst="rightArrow">
            <a:avLst/>
          </a:prstGeom>
          <a:solidFill>
            <a:srgbClr val="93020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A"/>
          </a:p>
        </p:txBody>
      </p:sp>
      <p:sp>
        <p:nvSpPr>
          <p:cNvPr id="110" name="Flecha derecha 109"/>
          <p:cNvSpPr/>
          <p:nvPr/>
        </p:nvSpPr>
        <p:spPr>
          <a:xfrm>
            <a:off x="11325300" y="6121808"/>
            <a:ext cx="297819" cy="283002"/>
          </a:xfrm>
          <a:prstGeom prst="rightArrow">
            <a:avLst/>
          </a:prstGeom>
          <a:solidFill>
            <a:srgbClr val="93020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A"/>
          </a:p>
        </p:txBody>
      </p:sp>
      <p:sp>
        <p:nvSpPr>
          <p:cNvPr id="111" name="Flecha derecha 110"/>
          <p:cNvSpPr/>
          <p:nvPr/>
        </p:nvSpPr>
        <p:spPr>
          <a:xfrm>
            <a:off x="11325300" y="5694692"/>
            <a:ext cx="297819" cy="283002"/>
          </a:xfrm>
          <a:prstGeom prst="rightArrow">
            <a:avLst/>
          </a:prstGeom>
          <a:solidFill>
            <a:srgbClr val="93020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A"/>
          </a:p>
        </p:txBody>
      </p:sp>
      <p:sp>
        <p:nvSpPr>
          <p:cNvPr id="112" name="Flecha derecha 111"/>
          <p:cNvSpPr/>
          <p:nvPr/>
        </p:nvSpPr>
        <p:spPr>
          <a:xfrm>
            <a:off x="11341067" y="4531345"/>
            <a:ext cx="297819" cy="283002"/>
          </a:xfrm>
          <a:prstGeom prst="rightArrow">
            <a:avLst/>
          </a:prstGeom>
          <a:solidFill>
            <a:srgbClr val="93020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A"/>
          </a:p>
        </p:txBody>
      </p:sp>
      <p:sp>
        <p:nvSpPr>
          <p:cNvPr id="21" name="Elipse 20"/>
          <p:cNvSpPr/>
          <p:nvPr/>
        </p:nvSpPr>
        <p:spPr>
          <a:xfrm>
            <a:off x="7915293" y="-1329949"/>
            <a:ext cx="107747" cy="10685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A"/>
          </a:p>
        </p:txBody>
      </p:sp>
      <p:sp>
        <p:nvSpPr>
          <p:cNvPr id="114" name="Elipse 113"/>
          <p:cNvSpPr/>
          <p:nvPr/>
        </p:nvSpPr>
        <p:spPr>
          <a:xfrm>
            <a:off x="7915293" y="-1160676"/>
            <a:ext cx="107747" cy="10685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A"/>
          </a:p>
        </p:txBody>
      </p:sp>
      <p:sp>
        <p:nvSpPr>
          <p:cNvPr id="115" name="Elipse 114"/>
          <p:cNvSpPr/>
          <p:nvPr/>
        </p:nvSpPr>
        <p:spPr>
          <a:xfrm>
            <a:off x="7913279" y="-977012"/>
            <a:ext cx="107747" cy="10685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A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rcRect l="2764" t="18525" r="78908" b="68012"/>
          <a:stretch>
            <a:fillRect/>
          </a:stretch>
        </p:blipFill>
        <p:spPr>
          <a:xfrm>
            <a:off x="12784363" y="1405388"/>
            <a:ext cx="404498" cy="360995"/>
          </a:xfrm>
          <a:prstGeom prst="ellipse">
            <a:avLst/>
          </a:prstGeom>
        </p:spPr>
      </p:pic>
      <p:cxnSp>
        <p:nvCxnSpPr>
          <p:cNvPr id="10" name="Conector recto 9"/>
          <p:cNvCxnSpPr/>
          <p:nvPr/>
        </p:nvCxnSpPr>
        <p:spPr>
          <a:xfrm flipV="1">
            <a:off x="13754589" y="6560234"/>
            <a:ext cx="799497" cy="455736"/>
          </a:xfrm>
          <a:prstGeom prst="line">
            <a:avLst/>
          </a:prstGeom>
          <a:ln w="9525">
            <a:solidFill>
              <a:schemeClr val="tx1"/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Conector recto 132"/>
          <p:cNvCxnSpPr/>
          <p:nvPr/>
        </p:nvCxnSpPr>
        <p:spPr>
          <a:xfrm flipH="1" flipV="1">
            <a:off x="14608406" y="6560234"/>
            <a:ext cx="815688" cy="455736"/>
          </a:xfrm>
          <a:prstGeom prst="line">
            <a:avLst/>
          </a:prstGeom>
          <a:ln w="9525">
            <a:solidFill>
              <a:schemeClr val="tx1"/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Conector recto 133"/>
          <p:cNvCxnSpPr/>
          <p:nvPr/>
        </p:nvCxnSpPr>
        <p:spPr>
          <a:xfrm flipH="1" flipV="1">
            <a:off x="13940938" y="6712634"/>
            <a:ext cx="640308" cy="108343"/>
          </a:xfrm>
          <a:prstGeom prst="line">
            <a:avLst/>
          </a:prstGeom>
          <a:ln w="9525">
            <a:solidFill>
              <a:schemeClr val="tx1"/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Conector recto 134"/>
          <p:cNvCxnSpPr/>
          <p:nvPr/>
        </p:nvCxnSpPr>
        <p:spPr>
          <a:xfrm flipV="1">
            <a:off x="14581246" y="6656754"/>
            <a:ext cx="629788" cy="163771"/>
          </a:xfrm>
          <a:prstGeom prst="line">
            <a:avLst/>
          </a:prstGeom>
          <a:ln w="9525">
            <a:solidFill>
              <a:schemeClr val="tx1"/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cto 25"/>
          <p:cNvCxnSpPr/>
          <p:nvPr/>
        </p:nvCxnSpPr>
        <p:spPr>
          <a:xfrm flipH="1">
            <a:off x="14631914" y="6712634"/>
            <a:ext cx="116840" cy="75468"/>
          </a:xfrm>
          <a:prstGeom prst="line">
            <a:avLst/>
          </a:prstGeom>
          <a:ln w="19050">
            <a:solidFill>
              <a:srgbClr val="F2F2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Conector recto 136"/>
          <p:cNvCxnSpPr/>
          <p:nvPr/>
        </p:nvCxnSpPr>
        <p:spPr>
          <a:xfrm>
            <a:off x="14433805" y="6747971"/>
            <a:ext cx="83047" cy="44845"/>
          </a:xfrm>
          <a:prstGeom prst="line">
            <a:avLst/>
          </a:prstGeom>
          <a:ln w="19050">
            <a:solidFill>
              <a:srgbClr val="F2F2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ctor recto 32"/>
          <p:cNvCxnSpPr>
            <a:cxnSpLocks/>
          </p:cNvCxnSpPr>
          <p:nvPr/>
        </p:nvCxnSpPr>
        <p:spPr>
          <a:xfrm>
            <a:off x="7148286" y="3568890"/>
            <a:ext cx="580174" cy="0"/>
          </a:xfrm>
          <a:prstGeom prst="line">
            <a:avLst/>
          </a:prstGeom>
          <a:ln w="120650" cmpd="dbl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19 Flecha derecha">
            <a:extLst>
              <a:ext uri="{FF2B5EF4-FFF2-40B4-BE49-F238E27FC236}">
                <a16:creationId xmlns:a16="http://schemas.microsoft.com/office/drawing/2014/main" id="{5B291E86-84FA-59BE-2974-E46A70440BC3}"/>
              </a:ext>
            </a:extLst>
          </p:cNvPr>
          <p:cNvSpPr/>
          <p:nvPr/>
        </p:nvSpPr>
        <p:spPr>
          <a:xfrm flipH="1">
            <a:off x="4086843" y="1097389"/>
            <a:ext cx="2122753" cy="682310"/>
          </a:xfrm>
          <a:prstGeom prst="leftArrow">
            <a:avLst>
              <a:gd name="adj1" fmla="val 50000"/>
              <a:gd name="adj2" fmla="val 125868"/>
            </a:avLst>
          </a:prstGeom>
          <a:solidFill>
            <a:schemeClr val="tx2">
              <a:lumMod val="20000"/>
              <a:lumOff val="80000"/>
            </a:schemeClr>
          </a:solidFill>
          <a:ln w="76200">
            <a:solidFill>
              <a:schemeClr val="bg2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22178"/>
            <a:r>
              <a:rPr lang="en-US" sz="105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ALIMENTACAO</a:t>
            </a:r>
            <a:endParaRPr lang="es-PA" sz="105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BA2F1B6F-A8C3-F8E4-63C2-B7DCE97D5139}"/>
              </a:ext>
            </a:extLst>
          </p:cNvPr>
          <p:cNvCxnSpPr>
            <a:cxnSpLocks/>
            <a:stCxn id="93" idx="3"/>
            <a:endCxn id="2" idx="1"/>
          </p:cNvCxnSpPr>
          <p:nvPr/>
        </p:nvCxnSpPr>
        <p:spPr>
          <a:xfrm flipH="1">
            <a:off x="6209596" y="1383277"/>
            <a:ext cx="4648914" cy="55267"/>
          </a:xfrm>
          <a:prstGeom prst="line">
            <a:avLst/>
          </a:prstGeom>
          <a:noFill/>
          <a:ln w="76200">
            <a:solidFill>
              <a:schemeClr val="bg2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AA97E9B2-1B19-E491-0259-9315E7F95E43}"/>
              </a:ext>
            </a:extLst>
          </p:cNvPr>
          <p:cNvCxnSpPr>
            <a:cxnSpLocks/>
            <a:stCxn id="158" idx="1"/>
          </p:cNvCxnSpPr>
          <p:nvPr/>
        </p:nvCxnSpPr>
        <p:spPr>
          <a:xfrm flipH="1">
            <a:off x="299607" y="6281523"/>
            <a:ext cx="3709688" cy="0"/>
          </a:xfrm>
          <a:prstGeom prst="line">
            <a:avLst/>
          </a:prstGeom>
          <a:noFill/>
          <a:ln w="76200">
            <a:solidFill>
              <a:schemeClr val="bg2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50CBE597-25DF-4D8A-E6B3-553B19CEE6AC}"/>
              </a:ext>
            </a:extLst>
          </p:cNvPr>
          <p:cNvCxnSpPr>
            <a:cxnSpLocks/>
            <a:stCxn id="2" idx="3"/>
          </p:cNvCxnSpPr>
          <p:nvPr/>
        </p:nvCxnSpPr>
        <p:spPr>
          <a:xfrm flipH="1">
            <a:off x="311674" y="1438544"/>
            <a:ext cx="3775169" cy="12736"/>
          </a:xfrm>
          <a:prstGeom prst="line">
            <a:avLst/>
          </a:prstGeom>
          <a:noFill/>
          <a:ln w="76200">
            <a:solidFill>
              <a:schemeClr val="bg2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45DB0F48-CD86-5E48-5A86-60E73CC21D64}"/>
              </a:ext>
            </a:extLst>
          </p:cNvPr>
          <p:cNvCxnSpPr>
            <a:cxnSpLocks/>
          </p:cNvCxnSpPr>
          <p:nvPr/>
        </p:nvCxnSpPr>
        <p:spPr>
          <a:xfrm flipV="1">
            <a:off x="299607" y="1438544"/>
            <a:ext cx="12067" cy="4812839"/>
          </a:xfrm>
          <a:prstGeom prst="line">
            <a:avLst/>
          </a:prstGeom>
          <a:noFill/>
          <a:ln w="76200">
            <a:solidFill>
              <a:schemeClr val="bg2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71DEE8F2-90D3-14B8-26C0-A917C4F31AE7}"/>
              </a:ext>
            </a:extLst>
          </p:cNvPr>
          <p:cNvCxnSpPr/>
          <p:nvPr/>
        </p:nvCxnSpPr>
        <p:spPr>
          <a:xfrm>
            <a:off x="8793783" y="3960240"/>
            <a:ext cx="83047" cy="44845"/>
          </a:xfrm>
          <a:prstGeom prst="line">
            <a:avLst/>
          </a:prstGeom>
          <a:ln w="19050">
            <a:solidFill>
              <a:srgbClr val="F2F2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Imagen 15">
            <a:extLst>
              <a:ext uri="{FF2B5EF4-FFF2-40B4-BE49-F238E27FC236}">
                <a16:creationId xmlns:a16="http://schemas.microsoft.com/office/drawing/2014/main" id="{152CCB7C-7DF7-64A7-C09D-F6B141F3E0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8006" y="1766383"/>
            <a:ext cx="2731211" cy="4028413"/>
          </a:xfrm>
          <a:prstGeom prst="rect">
            <a:avLst/>
          </a:prstGeom>
        </p:spPr>
      </p:pic>
      <p:sp>
        <p:nvSpPr>
          <p:cNvPr id="4" name="Flecha: a la derecha 3">
            <a:extLst>
              <a:ext uri="{FF2B5EF4-FFF2-40B4-BE49-F238E27FC236}">
                <a16:creationId xmlns:a16="http://schemas.microsoft.com/office/drawing/2014/main" id="{87AE6F63-8EF4-4B92-CFFF-B2331A1BEDB0}"/>
              </a:ext>
            </a:extLst>
          </p:cNvPr>
          <p:cNvSpPr/>
          <p:nvPr/>
        </p:nvSpPr>
        <p:spPr>
          <a:xfrm>
            <a:off x="4394677" y="3481461"/>
            <a:ext cx="679296" cy="2960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3" name="18 Redondear rectángulo de esquina diagonal"/>
          <p:cNvSpPr/>
          <p:nvPr/>
        </p:nvSpPr>
        <p:spPr>
          <a:xfrm>
            <a:off x="10437842" y="1383277"/>
            <a:ext cx="841336" cy="4915762"/>
          </a:xfrm>
          <a:prstGeom prst="round2DiagRect">
            <a:avLst>
              <a:gd name="adj1" fmla="val 16667"/>
              <a:gd name="adj2" fmla="val 50000"/>
            </a:avLst>
          </a:prstGeom>
          <a:solidFill>
            <a:schemeClr val="bg2"/>
          </a:solidFill>
          <a:ln>
            <a:solidFill>
              <a:schemeClr val="tx1"/>
            </a:solidFill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wordArtVert" anchor="b" anchorCtr="0"/>
          <a:lstStyle/>
          <a:p>
            <a:pPr algn="ctr" defTabSz="422178"/>
            <a:r>
              <a:rPr lang="en-US" sz="1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REDE DE FORMAÇÃO </a:t>
            </a:r>
          </a:p>
          <a:p>
            <a:pPr algn="ctr" defTabSz="422178"/>
            <a:r>
              <a:rPr lang="en-US" sz="1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 CAPACITAÇÃO</a:t>
            </a:r>
            <a:endParaRPr lang="es-PA" sz="14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8" name="Flecha abajo 67"/>
          <p:cNvSpPr/>
          <p:nvPr/>
        </p:nvSpPr>
        <p:spPr>
          <a:xfrm rot="16200000" flipV="1">
            <a:off x="4308551" y="3414650"/>
            <a:ext cx="296028" cy="42965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A"/>
          </a:p>
        </p:txBody>
      </p:sp>
      <p:sp>
        <p:nvSpPr>
          <p:cNvPr id="7" name="Flecha abajo 68">
            <a:extLst>
              <a:ext uri="{FF2B5EF4-FFF2-40B4-BE49-F238E27FC236}">
                <a16:creationId xmlns:a16="http://schemas.microsoft.com/office/drawing/2014/main" id="{6506C152-0559-0888-6F3F-F972C83C4092}"/>
              </a:ext>
            </a:extLst>
          </p:cNvPr>
          <p:cNvSpPr/>
          <p:nvPr/>
        </p:nvSpPr>
        <p:spPr>
          <a:xfrm flipV="1">
            <a:off x="913589" y="4409096"/>
            <a:ext cx="319509" cy="68471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A"/>
          </a:p>
        </p:txBody>
      </p:sp>
      <p:sp>
        <p:nvSpPr>
          <p:cNvPr id="8" name="Flecha abajo 68">
            <a:extLst>
              <a:ext uri="{FF2B5EF4-FFF2-40B4-BE49-F238E27FC236}">
                <a16:creationId xmlns:a16="http://schemas.microsoft.com/office/drawing/2014/main" id="{8FA3E1FA-6CD8-7B71-4452-B0831EF693E1}"/>
              </a:ext>
            </a:extLst>
          </p:cNvPr>
          <p:cNvSpPr/>
          <p:nvPr/>
        </p:nvSpPr>
        <p:spPr>
          <a:xfrm flipV="1">
            <a:off x="2840644" y="4434423"/>
            <a:ext cx="319509" cy="68471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A"/>
          </a:p>
        </p:txBody>
      </p:sp>
      <p:sp>
        <p:nvSpPr>
          <p:cNvPr id="9" name="Flecha abajo 68">
            <a:extLst>
              <a:ext uri="{FF2B5EF4-FFF2-40B4-BE49-F238E27FC236}">
                <a16:creationId xmlns:a16="http://schemas.microsoft.com/office/drawing/2014/main" id="{74190A84-BB5D-8159-AA4B-9F0842C518CD}"/>
              </a:ext>
            </a:extLst>
          </p:cNvPr>
          <p:cNvSpPr/>
          <p:nvPr/>
        </p:nvSpPr>
        <p:spPr>
          <a:xfrm flipV="1">
            <a:off x="3795090" y="4409096"/>
            <a:ext cx="319509" cy="68471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A"/>
          </a:p>
        </p:txBody>
      </p:sp>
      <p:sp>
        <p:nvSpPr>
          <p:cNvPr id="11" name="Flecha abajo 68">
            <a:extLst>
              <a:ext uri="{FF2B5EF4-FFF2-40B4-BE49-F238E27FC236}">
                <a16:creationId xmlns:a16="http://schemas.microsoft.com/office/drawing/2014/main" id="{D7BADFB9-11C7-36F7-814B-415DB6C85192}"/>
              </a:ext>
            </a:extLst>
          </p:cNvPr>
          <p:cNvSpPr/>
          <p:nvPr/>
        </p:nvSpPr>
        <p:spPr>
          <a:xfrm rot="10800000" flipV="1">
            <a:off x="890535" y="2287627"/>
            <a:ext cx="319509" cy="68471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A"/>
          </a:p>
        </p:txBody>
      </p:sp>
      <p:sp>
        <p:nvSpPr>
          <p:cNvPr id="12" name="Flecha abajo 68">
            <a:extLst>
              <a:ext uri="{FF2B5EF4-FFF2-40B4-BE49-F238E27FC236}">
                <a16:creationId xmlns:a16="http://schemas.microsoft.com/office/drawing/2014/main" id="{20C44038-2D39-CDED-BD57-626A70876C89}"/>
              </a:ext>
            </a:extLst>
          </p:cNvPr>
          <p:cNvSpPr/>
          <p:nvPr/>
        </p:nvSpPr>
        <p:spPr>
          <a:xfrm rot="10800000" flipV="1">
            <a:off x="1830017" y="2300694"/>
            <a:ext cx="319509" cy="68471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A"/>
          </a:p>
        </p:txBody>
      </p:sp>
      <p:sp>
        <p:nvSpPr>
          <p:cNvPr id="18" name="Flecha abajo 68">
            <a:extLst>
              <a:ext uri="{FF2B5EF4-FFF2-40B4-BE49-F238E27FC236}">
                <a16:creationId xmlns:a16="http://schemas.microsoft.com/office/drawing/2014/main" id="{BB01DA61-51E1-FCFB-9AF4-8E3BB6FA654C}"/>
              </a:ext>
            </a:extLst>
          </p:cNvPr>
          <p:cNvSpPr/>
          <p:nvPr/>
        </p:nvSpPr>
        <p:spPr>
          <a:xfrm rot="10800000" flipV="1">
            <a:off x="2864645" y="2291076"/>
            <a:ext cx="319509" cy="68471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A"/>
          </a:p>
        </p:txBody>
      </p:sp>
      <p:sp>
        <p:nvSpPr>
          <p:cNvPr id="19" name="Flecha abajo 68">
            <a:extLst>
              <a:ext uri="{FF2B5EF4-FFF2-40B4-BE49-F238E27FC236}">
                <a16:creationId xmlns:a16="http://schemas.microsoft.com/office/drawing/2014/main" id="{AFC728D5-5C15-1F47-8093-EC1CB2707CB4}"/>
              </a:ext>
            </a:extLst>
          </p:cNvPr>
          <p:cNvSpPr/>
          <p:nvPr/>
        </p:nvSpPr>
        <p:spPr>
          <a:xfrm rot="10800000" flipV="1">
            <a:off x="3780822" y="2327858"/>
            <a:ext cx="319509" cy="68471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A"/>
          </a:p>
        </p:txBody>
      </p:sp>
      <p:pic>
        <p:nvPicPr>
          <p:cNvPr id="20" name="Imagen 19">
            <a:extLst>
              <a:ext uri="{FF2B5EF4-FFF2-40B4-BE49-F238E27FC236}">
                <a16:creationId xmlns:a16="http://schemas.microsoft.com/office/drawing/2014/main" id="{FF1D1E11-BFFE-77AC-7E44-9ECEF34D4D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91766" y="3249152"/>
            <a:ext cx="408467" cy="359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6644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F52E37-E9FB-6AF3-15AE-AF3673964F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Imagen 27">
            <a:extLst>
              <a:ext uri="{FF2B5EF4-FFF2-40B4-BE49-F238E27FC236}">
                <a16:creationId xmlns:a16="http://schemas.microsoft.com/office/drawing/2014/main" id="{E17B3878-CDBF-BBB4-78CF-45688571DF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581" t="20293" r="18099" b="5639"/>
          <a:stretch/>
        </p:blipFill>
        <p:spPr>
          <a:xfrm>
            <a:off x="18381" y="0"/>
            <a:ext cx="9321896" cy="6858000"/>
          </a:xfrm>
          <a:prstGeom prst="rect">
            <a:avLst/>
          </a:prstGeom>
        </p:spPr>
      </p:pic>
      <p:sp>
        <p:nvSpPr>
          <p:cNvPr id="3" name="object 3">
            <a:extLst>
              <a:ext uri="{FF2B5EF4-FFF2-40B4-BE49-F238E27FC236}">
                <a16:creationId xmlns:a16="http://schemas.microsoft.com/office/drawing/2014/main" id="{27F219D7-D14D-F9B2-446B-633B8674815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609689" y="3082271"/>
            <a:ext cx="2530417" cy="67762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algn="ctr"/>
            <a:r>
              <a:rPr sz="1600" dirty="0">
                <a:solidFill>
                  <a:srgbClr val="004B87"/>
                </a:solidFill>
                <a:latin typeface="+mj-lt"/>
                <a:cs typeface="+mn-cs"/>
              </a:rPr>
              <a:t>LOCALIZAÇÃO </a:t>
            </a:r>
            <a:r>
              <a:rPr lang="pt-BR" sz="1600" dirty="0">
                <a:solidFill>
                  <a:srgbClr val="004B87"/>
                </a:solidFill>
                <a:latin typeface="+mj-lt"/>
                <a:cs typeface="+mn-cs"/>
              </a:rPr>
              <a:t>das primeiras</a:t>
            </a:r>
            <a:br>
              <a:rPr lang="pt-BR" sz="1600" dirty="0">
                <a:solidFill>
                  <a:srgbClr val="004B87"/>
                </a:solidFill>
                <a:latin typeface="+mj-lt"/>
                <a:cs typeface="+mn-cs"/>
              </a:rPr>
            </a:br>
            <a:r>
              <a:rPr sz="1600" dirty="0">
                <a:solidFill>
                  <a:srgbClr val="004B87"/>
                </a:solidFill>
                <a:latin typeface="+mj-lt"/>
                <a:cs typeface="+mn-cs"/>
              </a:rPr>
              <a:t>FABRICAS – </a:t>
            </a:r>
            <a:r>
              <a:rPr lang="pt-BR" sz="1600" dirty="0">
                <a:solidFill>
                  <a:srgbClr val="004B87"/>
                </a:solidFill>
                <a:latin typeface="+mj-lt"/>
                <a:cs typeface="+mn-cs"/>
              </a:rPr>
              <a:t>São PAULO</a:t>
            </a:r>
            <a:br>
              <a:rPr lang="pt-BR" sz="1600" dirty="0">
                <a:solidFill>
                  <a:srgbClr val="004B87"/>
                </a:solidFill>
                <a:latin typeface="+mj-lt"/>
                <a:cs typeface="+mn-cs"/>
              </a:rPr>
            </a:br>
            <a:endParaRPr sz="1600" dirty="0">
              <a:solidFill>
                <a:srgbClr val="004B87"/>
              </a:solidFill>
              <a:latin typeface="+mj-lt"/>
              <a:cs typeface="+mn-cs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7DE6B2E-55A3-CB60-822E-B136974736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8702" y="1591338"/>
            <a:ext cx="408467" cy="359695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87A0EA7A-B791-EA9A-65B3-E90F277298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9795" y="2487152"/>
            <a:ext cx="408467" cy="359695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347C6520-0671-DE07-2F24-DA2629D65A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5521" y="1093249"/>
            <a:ext cx="408467" cy="359695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D80F0DF2-A3EE-1DA9-FFE8-7E74CF9C86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0948" y="2230674"/>
            <a:ext cx="408467" cy="359695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51C5EF25-49F5-1694-3C44-BEE07543E9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3780" y="4187057"/>
            <a:ext cx="408467" cy="359695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3878BB09-18A3-018F-ECED-CABEA9D29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9415" y="3090189"/>
            <a:ext cx="408467" cy="359695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8217E63D-C7C3-BBCA-C2D9-08500F21C0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3988" y="3408115"/>
            <a:ext cx="408467" cy="359695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AA71596D-7803-0290-50C6-24E70A0809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6497" y="3738504"/>
            <a:ext cx="408467" cy="359695"/>
          </a:xfrm>
          <a:prstGeom prst="rect">
            <a:avLst/>
          </a:prstGeom>
        </p:spPr>
      </p:pic>
      <p:pic>
        <p:nvPicPr>
          <p:cNvPr id="27" name="Imagen 26">
            <a:extLst>
              <a:ext uri="{FF2B5EF4-FFF2-40B4-BE49-F238E27FC236}">
                <a16:creationId xmlns:a16="http://schemas.microsoft.com/office/drawing/2014/main" id="{17E87FAE-8E03-7C3F-CAC4-66708D244C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0539" y="3449884"/>
            <a:ext cx="408467" cy="359695"/>
          </a:xfrm>
          <a:prstGeom prst="rect">
            <a:avLst/>
          </a:prstGeom>
        </p:spPr>
      </p:pic>
      <p:pic>
        <p:nvPicPr>
          <p:cNvPr id="29" name="Imagen 28">
            <a:extLst>
              <a:ext uri="{FF2B5EF4-FFF2-40B4-BE49-F238E27FC236}">
                <a16:creationId xmlns:a16="http://schemas.microsoft.com/office/drawing/2014/main" id="{B18E671A-01F7-E0D2-E82E-33C17AF25C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3085" y="4193403"/>
            <a:ext cx="408467" cy="359695"/>
          </a:xfrm>
          <a:prstGeom prst="rect">
            <a:avLst/>
          </a:prstGeom>
        </p:spPr>
      </p:pic>
      <p:cxnSp>
        <p:nvCxnSpPr>
          <p:cNvPr id="31" name="Conector recto 30">
            <a:extLst>
              <a:ext uri="{FF2B5EF4-FFF2-40B4-BE49-F238E27FC236}">
                <a16:creationId xmlns:a16="http://schemas.microsoft.com/office/drawing/2014/main" id="{CDEAABEC-3610-BC7C-135B-0DD8386A171B}"/>
              </a:ext>
            </a:extLst>
          </p:cNvPr>
          <p:cNvCxnSpPr>
            <a:cxnSpLocks/>
            <a:stCxn id="4" idx="2"/>
          </p:cNvCxnSpPr>
          <p:nvPr/>
        </p:nvCxnSpPr>
        <p:spPr>
          <a:xfrm flipH="1">
            <a:off x="2148262" y="1951033"/>
            <a:ext cx="624674" cy="536119"/>
          </a:xfrm>
          <a:prstGeom prst="line">
            <a:avLst/>
          </a:prstGeom>
          <a:ln w="22225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ctor recto 32">
            <a:extLst>
              <a:ext uri="{FF2B5EF4-FFF2-40B4-BE49-F238E27FC236}">
                <a16:creationId xmlns:a16="http://schemas.microsoft.com/office/drawing/2014/main" id="{DCFFD969-FAC1-21FB-5B41-3A748E8B586C}"/>
              </a:ext>
            </a:extLst>
          </p:cNvPr>
          <p:cNvCxnSpPr>
            <a:cxnSpLocks/>
            <a:stCxn id="13" idx="1"/>
          </p:cNvCxnSpPr>
          <p:nvPr/>
        </p:nvCxnSpPr>
        <p:spPr>
          <a:xfrm flipH="1">
            <a:off x="2977169" y="1273097"/>
            <a:ext cx="2208352" cy="484516"/>
          </a:xfrm>
          <a:prstGeom prst="line">
            <a:avLst/>
          </a:prstGeom>
          <a:ln w="22225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cto 34">
            <a:extLst>
              <a:ext uri="{FF2B5EF4-FFF2-40B4-BE49-F238E27FC236}">
                <a16:creationId xmlns:a16="http://schemas.microsoft.com/office/drawing/2014/main" id="{81F4654B-1168-0F6F-B045-13AF4F3E7949}"/>
              </a:ext>
            </a:extLst>
          </p:cNvPr>
          <p:cNvCxnSpPr>
            <a:cxnSpLocks/>
            <a:stCxn id="14" idx="1"/>
          </p:cNvCxnSpPr>
          <p:nvPr/>
        </p:nvCxnSpPr>
        <p:spPr>
          <a:xfrm flipH="1" flipV="1">
            <a:off x="2851723" y="1909644"/>
            <a:ext cx="1809225" cy="500878"/>
          </a:xfrm>
          <a:prstGeom prst="line">
            <a:avLst/>
          </a:prstGeom>
          <a:ln w="22225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ector recto 36">
            <a:extLst>
              <a:ext uri="{FF2B5EF4-FFF2-40B4-BE49-F238E27FC236}">
                <a16:creationId xmlns:a16="http://schemas.microsoft.com/office/drawing/2014/main" id="{2FF23C43-9342-A9C1-0F82-E59EBD940BE0}"/>
              </a:ext>
            </a:extLst>
          </p:cNvPr>
          <p:cNvCxnSpPr>
            <a:cxnSpLocks/>
            <a:stCxn id="14" idx="0"/>
          </p:cNvCxnSpPr>
          <p:nvPr/>
        </p:nvCxnSpPr>
        <p:spPr>
          <a:xfrm flipV="1">
            <a:off x="4865182" y="1452415"/>
            <a:ext cx="420440" cy="778259"/>
          </a:xfrm>
          <a:prstGeom prst="line">
            <a:avLst/>
          </a:prstGeom>
          <a:ln w="22225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ector recto 39">
            <a:extLst>
              <a:ext uri="{FF2B5EF4-FFF2-40B4-BE49-F238E27FC236}">
                <a16:creationId xmlns:a16="http://schemas.microsoft.com/office/drawing/2014/main" id="{07EB8F72-85EA-9F59-9387-D3D55B317639}"/>
              </a:ext>
            </a:extLst>
          </p:cNvPr>
          <p:cNvCxnSpPr>
            <a:cxnSpLocks/>
          </p:cNvCxnSpPr>
          <p:nvPr/>
        </p:nvCxnSpPr>
        <p:spPr>
          <a:xfrm flipH="1" flipV="1">
            <a:off x="4860424" y="2589840"/>
            <a:ext cx="288625" cy="523063"/>
          </a:xfrm>
          <a:prstGeom prst="line">
            <a:avLst/>
          </a:prstGeom>
          <a:ln w="22225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ector recto 42">
            <a:extLst>
              <a:ext uri="{FF2B5EF4-FFF2-40B4-BE49-F238E27FC236}">
                <a16:creationId xmlns:a16="http://schemas.microsoft.com/office/drawing/2014/main" id="{B722C634-D60A-08BE-288C-3DD945E4B111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2148262" y="2840014"/>
            <a:ext cx="2921153" cy="430023"/>
          </a:xfrm>
          <a:prstGeom prst="line">
            <a:avLst/>
          </a:prstGeom>
          <a:ln w="22225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recto 45">
            <a:extLst>
              <a:ext uri="{FF2B5EF4-FFF2-40B4-BE49-F238E27FC236}">
                <a16:creationId xmlns:a16="http://schemas.microsoft.com/office/drawing/2014/main" id="{BAC0B1F2-BA2B-829F-6E2A-C202DEC7FC65}"/>
              </a:ext>
            </a:extLst>
          </p:cNvPr>
          <p:cNvCxnSpPr>
            <a:cxnSpLocks/>
            <a:endCxn id="29" idx="1"/>
          </p:cNvCxnSpPr>
          <p:nvPr/>
        </p:nvCxnSpPr>
        <p:spPr>
          <a:xfrm>
            <a:off x="5607631" y="4373251"/>
            <a:ext cx="725454" cy="0"/>
          </a:xfrm>
          <a:prstGeom prst="line">
            <a:avLst/>
          </a:prstGeom>
          <a:ln w="22225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recto 48">
            <a:extLst>
              <a:ext uri="{FF2B5EF4-FFF2-40B4-BE49-F238E27FC236}">
                <a16:creationId xmlns:a16="http://schemas.microsoft.com/office/drawing/2014/main" id="{78B4325F-8F14-DA81-3D91-2681C25DA0D4}"/>
              </a:ext>
            </a:extLst>
          </p:cNvPr>
          <p:cNvCxnSpPr>
            <a:cxnSpLocks/>
          </p:cNvCxnSpPr>
          <p:nvPr/>
        </p:nvCxnSpPr>
        <p:spPr>
          <a:xfrm>
            <a:off x="5965276" y="3605012"/>
            <a:ext cx="866704" cy="24719"/>
          </a:xfrm>
          <a:prstGeom prst="line">
            <a:avLst/>
          </a:prstGeom>
          <a:ln w="22225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ector recto 50">
            <a:extLst>
              <a:ext uri="{FF2B5EF4-FFF2-40B4-BE49-F238E27FC236}">
                <a16:creationId xmlns:a16="http://schemas.microsoft.com/office/drawing/2014/main" id="{2E497F10-9A06-2813-5FED-07FBCA1BBD15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5824026" y="3737632"/>
            <a:ext cx="662471" cy="180720"/>
          </a:xfrm>
          <a:prstGeom prst="line">
            <a:avLst/>
          </a:prstGeom>
          <a:ln w="22225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ector recto 52">
            <a:extLst>
              <a:ext uri="{FF2B5EF4-FFF2-40B4-BE49-F238E27FC236}">
                <a16:creationId xmlns:a16="http://schemas.microsoft.com/office/drawing/2014/main" id="{5C8D9C03-743A-3E04-59D4-8911B6264E7B}"/>
              </a:ext>
            </a:extLst>
          </p:cNvPr>
          <p:cNvCxnSpPr>
            <a:cxnSpLocks/>
            <a:endCxn id="15" idx="0"/>
          </p:cNvCxnSpPr>
          <p:nvPr/>
        </p:nvCxnSpPr>
        <p:spPr>
          <a:xfrm flipH="1">
            <a:off x="5428014" y="3736364"/>
            <a:ext cx="294661" cy="450693"/>
          </a:xfrm>
          <a:prstGeom prst="line">
            <a:avLst/>
          </a:prstGeom>
          <a:ln w="22225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ector recto 56">
            <a:extLst>
              <a:ext uri="{FF2B5EF4-FFF2-40B4-BE49-F238E27FC236}">
                <a16:creationId xmlns:a16="http://schemas.microsoft.com/office/drawing/2014/main" id="{06B8F1C6-C3FA-A25D-C512-B0DD36DBD21C}"/>
              </a:ext>
            </a:extLst>
          </p:cNvPr>
          <p:cNvCxnSpPr>
            <a:cxnSpLocks/>
            <a:stCxn id="27" idx="2"/>
          </p:cNvCxnSpPr>
          <p:nvPr/>
        </p:nvCxnSpPr>
        <p:spPr>
          <a:xfrm flipH="1">
            <a:off x="6831980" y="3809579"/>
            <a:ext cx="342793" cy="548130"/>
          </a:xfrm>
          <a:prstGeom prst="line">
            <a:avLst/>
          </a:prstGeom>
          <a:ln w="22225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ector recto 59">
            <a:extLst>
              <a:ext uri="{FF2B5EF4-FFF2-40B4-BE49-F238E27FC236}">
                <a16:creationId xmlns:a16="http://schemas.microsoft.com/office/drawing/2014/main" id="{7EC84FAA-3AE2-E6AA-117D-47CFD96C8D8B}"/>
              </a:ext>
            </a:extLst>
          </p:cNvPr>
          <p:cNvCxnSpPr>
            <a:cxnSpLocks/>
            <a:stCxn id="18" idx="2"/>
            <a:endCxn id="29" idx="0"/>
          </p:cNvCxnSpPr>
          <p:nvPr/>
        </p:nvCxnSpPr>
        <p:spPr>
          <a:xfrm flipH="1">
            <a:off x="6537319" y="4098199"/>
            <a:ext cx="153412" cy="95204"/>
          </a:xfrm>
          <a:prstGeom prst="line">
            <a:avLst/>
          </a:prstGeom>
          <a:ln w="22225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ector recto 65">
            <a:extLst>
              <a:ext uri="{FF2B5EF4-FFF2-40B4-BE49-F238E27FC236}">
                <a16:creationId xmlns:a16="http://schemas.microsoft.com/office/drawing/2014/main" id="{A1C8F04D-056F-1AEB-3C30-19B3416B2134}"/>
              </a:ext>
            </a:extLst>
          </p:cNvPr>
          <p:cNvCxnSpPr>
            <a:cxnSpLocks/>
          </p:cNvCxnSpPr>
          <p:nvPr/>
        </p:nvCxnSpPr>
        <p:spPr>
          <a:xfrm flipH="1" flipV="1">
            <a:off x="5402903" y="3354650"/>
            <a:ext cx="320339" cy="138079"/>
          </a:xfrm>
          <a:prstGeom prst="line">
            <a:avLst/>
          </a:prstGeom>
          <a:ln w="22225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ector recto 68">
            <a:extLst>
              <a:ext uri="{FF2B5EF4-FFF2-40B4-BE49-F238E27FC236}">
                <a16:creationId xmlns:a16="http://schemas.microsoft.com/office/drawing/2014/main" id="{A1E393CF-FC77-A1D3-2A37-FD02507CC058}"/>
              </a:ext>
            </a:extLst>
          </p:cNvPr>
          <p:cNvCxnSpPr>
            <a:cxnSpLocks/>
          </p:cNvCxnSpPr>
          <p:nvPr/>
        </p:nvCxnSpPr>
        <p:spPr>
          <a:xfrm flipH="1" flipV="1">
            <a:off x="5245516" y="3449355"/>
            <a:ext cx="46050" cy="760651"/>
          </a:xfrm>
          <a:prstGeom prst="line">
            <a:avLst/>
          </a:prstGeom>
          <a:ln w="22225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ector recto 78">
            <a:extLst>
              <a:ext uri="{FF2B5EF4-FFF2-40B4-BE49-F238E27FC236}">
                <a16:creationId xmlns:a16="http://schemas.microsoft.com/office/drawing/2014/main" id="{AB7286AD-2566-6A62-976D-309FBBEDE4D5}"/>
              </a:ext>
            </a:extLst>
          </p:cNvPr>
          <p:cNvCxnSpPr>
            <a:cxnSpLocks/>
          </p:cNvCxnSpPr>
          <p:nvPr/>
        </p:nvCxnSpPr>
        <p:spPr>
          <a:xfrm flipH="1">
            <a:off x="2187655" y="2525037"/>
            <a:ext cx="2473293" cy="141962"/>
          </a:xfrm>
          <a:prstGeom prst="line">
            <a:avLst/>
          </a:prstGeom>
          <a:ln w="22225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ector recto 81">
            <a:extLst>
              <a:ext uri="{FF2B5EF4-FFF2-40B4-BE49-F238E27FC236}">
                <a16:creationId xmlns:a16="http://schemas.microsoft.com/office/drawing/2014/main" id="{99BE03E6-FBE4-63AD-BE56-BAB5B6524A98}"/>
              </a:ext>
            </a:extLst>
          </p:cNvPr>
          <p:cNvCxnSpPr>
            <a:cxnSpLocks/>
          </p:cNvCxnSpPr>
          <p:nvPr/>
        </p:nvCxnSpPr>
        <p:spPr>
          <a:xfrm flipV="1">
            <a:off x="5323257" y="1514708"/>
            <a:ext cx="135314" cy="1502332"/>
          </a:xfrm>
          <a:prstGeom prst="line">
            <a:avLst/>
          </a:prstGeom>
          <a:ln w="22225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ector recto 84">
            <a:extLst>
              <a:ext uri="{FF2B5EF4-FFF2-40B4-BE49-F238E27FC236}">
                <a16:creationId xmlns:a16="http://schemas.microsoft.com/office/drawing/2014/main" id="{36369D9C-ED78-2CA5-F2F6-A64D65B9CDF0}"/>
              </a:ext>
            </a:extLst>
          </p:cNvPr>
          <p:cNvCxnSpPr>
            <a:cxnSpLocks/>
            <a:endCxn id="14" idx="3"/>
          </p:cNvCxnSpPr>
          <p:nvPr/>
        </p:nvCxnSpPr>
        <p:spPr>
          <a:xfrm flipH="1" flipV="1">
            <a:off x="5069415" y="2410522"/>
            <a:ext cx="1933961" cy="1066306"/>
          </a:xfrm>
          <a:prstGeom prst="line">
            <a:avLst/>
          </a:prstGeom>
          <a:ln w="22225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ector recto 88">
            <a:extLst>
              <a:ext uri="{FF2B5EF4-FFF2-40B4-BE49-F238E27FC236}">
                <a16:creationId xmlns:a16="http://schemas.microsoft.com/office/drawing/2014/main" id="{DF4D29B6-913C-F841-CF07-321B1097B9E0}"/>
              </a:ext>
            </a:extLst>
          </p:cNvPr>
          <p:cNvCxnSpPr>
            <a:cxnSpLocks/>
          </p:cNvCxnSpPr>
          <p:nvPr/>
        </p:nvCxnSpPr>
        <p:spPr>
          <a:xfrm flipH="1">
            <a:off x="5553457" y="3676196"/>
            <a:ext cx="1236809" cy="507242"/>
          </a:xfrm>
          <a:prstGeom prst="line">
            <a:avLst/>
          </a:prstGeom>
          <a:ln w="22225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ector recto 92">
            <a:extLst>
              <a:ext uri="{FF2B5EF4-FFF2-40B4-BE49-F238E27FC236}">
                <a16:creationId xmlns:a16="http://schemas.microsoft.com/office/drawing/2014/main" id="{610B39AE-B353-0941-892F-8876E5F203EA}"/>
              </a:ext>
            </a:extLst>
          </p:cNvPr>
          <p:cNvCxnSpPr>
            <a:cxnSpLocks/>
          </p:cNvCxnSpPr>
          <p:nvPr/>
        </p:nvCxnSpPr>
        <p:spPr>
          <a:xfrm flipH="1">
            <a:off x="5612462" y="4044132"/>
            <a:ext cx="881040" cy="265265"/>
          </a:xfrm>
          <a:prstGeom prst="line">
            <a:avLst/>
          </a:prstGeom>
          <a:ln w="22225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Conector recto 93">
            <a:extLst>
              <a:ext uri="{FF2B5EF4-FFF2-40B4-BE49-F238E27FC236}">
                <a16:creationId xmlns:a16="http://schemas.microsoft.com/office/drawing/2014/main" id="{C71F3504-95B5-4D8B-4988-430CB6EE13E5}"/>
              </a:ext>
            </a:extLst>
          </p:cNvPr>
          <p:cNvCxnSpPr>
            <a:cxnSpLocks/>
          </p:cNvCxnSpPr>
          <p:nvPr/>
        </p:nvCxnSpPr>
        <p:spPr>
          <a:xfrm flipH="1">
            <a:off x="7195430" y="4193403"/>
            <a:ext cx="153412" cy="95204"/>
          </a:xfrm>
          <a:prstGeom prst="line">
            <a:avLst/>
          </a:prstGeom>
          <a:ln w="22225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Conector recto 97">
            <a:extLst>
              <a:ext uri="{FF2B5EF4-FFF2-40B4-BE49-F238E27FC236}">
                <a16:creationId xmlns:a16="http://schemas.microsoft.com/office/drawing/2014/main" id="{9FA5EF80-D389-AD39-CEA7-6EE9D1C4F120}"/>
              </a:ext>
            </a:extLst>
          </p:cNvPr>
          <p:cNvCxnSpPr>
            <a:cxnSpLocks/>
          </p:cNvCxnSpPr>
          <p:nvPr/>
        </p:nvCxnSpPr>
        <p:spPr>
          <a:xfrm flipH="1">
            <a:off x="6843531" y="3761909"/>
            <a:ext cx="226544" cy="109891"/>
          </a:xfrm>
          <a:prstGeom prst="line">
            <a:avLst/>
          </a:prstGeom>
          <a:ln w="22225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ector recto 101">
            <a:extLst>
              <a:ext uri="{FF2B5EF4-FFF2-40B4-BE49-F238E27FC236}">
                <a16:creationId xmlns:a16="http://schemas.microsoft.com/office/drawing/2014/main" id="{F6EBD27D-3034-A125-D222-6DEF2EE042D8}"/>
              </a:ext>
            </a:extLst>
          </p:cNvPr>
          <p:cNvCxnSpPr>
            <a:cxnSpLocks/>
            <a:stCxn id="17" idx="0"/>
          </p:cNvCxnSpPr>
          <p:nvPr/>
        </p:nvCxnSpPr>
        <p:spPr>
          <a:xfrm flipH="1" flipV="1">
            <a:off x="5052024" y="2546193"/>
            <a:ext cx="746198" cy="861922"/>
          </a:xfrm>
          <a:prstGeom prst="line">
            <a:avLst/>
          </a:prstGeom>
          <a:ln w="22225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onector recto 104">
            <a:extLst>
              <a:ext uri="{FF2B5EF4-FFF2-40B4-BE49-F238E27FC236}">
                <a16:creationId xmlns:a16="http://schemas.microsoft.com/office/drawing/2014/main" id="{E0581ABC-EA59-9CCB-C050-52E5A09D0845}"/>
              </a:ext>
            </a:extLst>
          </p:cNvPr>
          <p:cNvCxnSpPr>
            <a:cxnSpLocks/>
          </p:cNvCxnSpPr>
          <p:nvPr/>
        </p:nvCxnSpPr>
        <p:spPr>
          <a:xfrm>
            <a:off x="5770761" y="3770299"/>
            <a:ext cx="606141" cy="499738"/>
          </a:xfrm>
          <a:prstGeom prst="line">
            <a:avLst/>
          </a:prstGeom>
          <a:ln w="22225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Elipse 108">
            <a:extLst>
              <a:ext uri="{FF2B5EF4-FFF2-40B4-BE49-F238E27FC236}">
                <a16:creationId xmlns:a16="http://schemas.microsoft.com/office/drawing/2014/main" id="{FFABA77F-06CF-F21E-0183-859C60A18BE5}"/>
              </a:ext>
            </a:extLst>
          </p:cNvPr>
          <p:cNvSpPr/>
          <p:nvPr/>
        </p:nvSpPr>
        <p:spPr>
          <a:xfrm>
            <a:off x="1317670" y="1162863"/>
            <a:ext cx="2293593" cy="2260826"/>
          </a:xfrm>
          <a:prstGeom prst="ellipse">
            <a:avLst/>
          </a:prstGeom>
          <a:noFill/>
          <a:ln w="57150">
            <a:solidFill>
              <a:srgbClr val="FDF2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0" name="Elipse 109">
            <a:extLst>
              <a:ext uri="{FF2B5EF4-FFF2-40B4-BE49-F238E27FC236}">
                <a16:creationId xmlns:a16="http://schemas.microsoft.com/office/drawing/2014/main" id="{AD5A5890-DDF6-7604-BA1A-3025F6F56EDC}"/>
              </a:ext>
            </a:extLst>
          </p:cNvPr>
          <p:cNvSpPr/>
          <p:nvPr/>
        </p:nvSpPr>
        <p:spPr>
          <a:xfrm>
            <a:off x="4138825" y="198860"/>
            <a:ext cx="2293593" cy="2260826"/>
          </a:xfrm>
          <a:prstGeom prst="ellipse">
            <a:avLst/>
          </a:prstGeom>
          <a:noFill/>
          <a:ln w="57150">
            <a:solidFill>
              <a:srgbClr val="FDF2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1" name="Elipse 110">
            <a:extLst>
              <a:ext uri="{FF2B5EF4-FFF2-40B4-BE49-F238E27FC236}">
                <a16:creationId xmlns:a16="http://schemas.microsoft.com/office/drawing/2014/main" id="{637F45F5-9392-D327-9B85-2BD94DB0D8D6}"/>
              </a:ext>
            </a:extLst>
          </p:cNvPr>
          <p:cNvSpPr/>
          <p:nvPr/>
        </p:nvSpPr>
        <p:spPr>
          <a:xfrm>
            <a:off x="4026743" y="1915938"/>
            <a:ext cx="2293593" cy="2260826"/>
          </a:xfrm>
          <a:prstGeom prst="ellipse">
            <a:avLst/>
          </a:prstGeom>
          <a:noFill/>
          <a:ln w="57150">
            <a:solidFill>
              <a:srgbClr val="FDF2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2" name="Elipse 111">
            <a:extLst>
              <a:ext uri="{FF2B5EF4-FFF2-40B4-BE49-F238E27FC236}">
                <a16:creationId xmlns:a16="http://schemas.microsoft.com/office/drawing/2014/main" id="{C828833F-4EE0-6DE6-E76E-471DAFEE3BD7}"/>
              </a:ext>
            </a:extLst>
          </p:cNvPr>
          <p:cNvSpPr/>
          <p:nvPr/>
        </p:nvSpPr>
        <p:spPr>
          <a:xfrm>
            <a:off x="2917058" y="1231903"/>
            <a:ext cx="2293593" cy="2260826"/>
          </a:xfrm>
          <a:prstGeom prst="ellipse">
            <a:avLst/>
          </a:prstGeom>
          <a:noFill/>
          <a:ln w="57150">
            <a:solidFill>
              <a:srgbClr val="FDF2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3" name="Elipse 112">
            <a:extLst>
              <a:ext uri="{FF2B5EF4-FFF2-40B4-BE49-F238E27FC236}">
                <a16:creationId xmlns:a16="http://schemas.microsoft.com/office/drawing/2014/main" id="{2AC87F8B-C037-C880-46C7-F3E70AD7FF41}"/>
              </a:ext>
            </a:extLst>
          </p:cNvPr>
          <p:cNvSpPr/>
          <p:nvPr/>
        </p:nvSpPr>
        <p:spPr>
          <a:xfrm>
            <a:off x="5992654" y="2831297"/>
            <a:ext cx="2293593" cy="2260826"/>
          </a:xfrm>
          <a:prstGeom prst="ellipse">
            <a:avLst/>
          </a:prstGeom>
          <a:noFill/>
          <a:ln w="57150">
            <a:solidFill>
              <a:srgbClr val="FDF2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4" name="Elipse 113">
            <a:extLst>
              <a:ext uri="{FF2B5EF4-FFF2-40B4-BE49-F238E27FC236}">
                <a16:creationId xmlns:a16="http://schemas.microsoft.com/office/drawing/2014/main" id="{6F78FD0C-764B-38B0-221D-6CC78152A004}"/>
              </a:ext>
            </a:extLst>
          </p:cNvPr>
          <p:cNvSpPr/>
          <p:nvPr/>
        </p:nvSpPr>
        <p:spPr>
          <a:xfrm>
            <a:off x="4761544" y="3281603"/>
            <a:ext cx="2293593" cy="2260826"/>
          </a:xfrm>
          <a:prstGeom prst="ellipse">
            <a:avLst/>
          </a:prstGeom>
          <a:noFill/>
          <a:ln w="57150">
            <a:solidFill>
              <a:srgbClr val="FDF2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5" name="Elipse 114">
            <a:extLst>
              <a:ext uri="{FF2B5EF4-FFF2-40B4-BE49-F238E27FC236}">
                <a16:creationId xmlns:a16="http://schemas.microsoft.com/office/drawing/2014/main" id="{2272FB5C-40F4-3505-6DF2-1C7769B0C133}"/>
              </a:ext>
            </a:extLst>
          </p:cNvPr>
          <p:cNvSpPr/>
          <p:nvPr/>
        </p:nvSpPr>
        <p:spPr>
          <a:xfrm>
            <a:off x="1989958" y="66970"/>
            <a:ext cx="2293593" cy="2260826"/>
          </a:xfrm>
          <a:prstGeom prst="ellipse">
            <a:avLst/>
          </a:prstGeom>
          <a:noFill/>
          <a:ln w="57150">
            <a:solidFill>
              <a:srgbClr val="FDF2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6" name="Rectángulo 115">
            <a:extLst>
              <a:ext uri="{FF2B5EF4-FFF2-40B4-BE49-F238E27FC236}">
                <a16:creationId xmlns:a16="http://schemas.microsoft.com/office/drawing/2014/main" id="{2DB2727E-8520-22B5-4D9E-C2DF3CA17361}"/>
              </a:ext>
            </a:extLst>
          </p:cNvPr>
          <p:cNvSpPr/>
          <p:nvPr/>
        </p:nvSpPr>
        <p:spPr>
          <a:xfrm>
            <a:off x="7055137" y="6165264"/>
            <a:ext cx="493776" cy="173736"/>
          </a:xfrm>
          <a:prstGeom prst="rect">
            <a:avLst/>
          </a:prstGeom>
          <a:solidFill>
            <a:srgbClr val="FFFF00"/>
          </a:solidFill>
          <a:ln>
            <a:solidFill>
              <a:srgbClr val="36393B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7" name="CuadroTexto 116">
            <a:extLst>
              <a:ext uri="{FF2B5EF4-FFF2-40B4-BE49-F238E27FC236}">
                <a16:creationId xmlns:a16="http://schemas.microsoft.com/office/drawing/2014/main" id="{010159EA-B270-E0E6-DAAC-1B5A346E4389}"/>
              </a:ext>
            </a:extLst>
          </p:cNvPr>
          <p:cNvSpPr txBox="1"/>
          <p:nvPr/>
        </p:nvSpPr>
        <p:spPr>
          <a:xfrm>
            <a:off x="7473068" y="6098243"/>
            <a:ext cx="195224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BR" sz="1400" b="1" dirty="0">
                <a:solidFill>
                  <a:schemeClr val="bg1"/>
                </a:solidFill>
              </a:rPr>
              <a:t> </a:t>
            </a:r>
            <a:r>
              <a:rPr lang="pt-BR" sz="1400" dirty="0">
                <a:solidFill>
                  <a:schemeClr val="bg1"/>
                </a:solidFill>
                <a:ea typeface="Calibri" panose="020F0502020204030204" pitchFamily="34" charset="0"/>
                <a:cs typeface="Arial" panose="020B0604020202020204" pitchFamily="34" charset="0"/>
              </a:rPr>
              <a:t>Raio de 150km</a:t>
            </a:r>
            <a:r>
              <a:rPr lang="pt-BR" sz="1400" dirty="0">
                <a:solidFill>
                  <a:srgbClr val="000000"/>
                </a:solidFill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70622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" grpId="0" animBg="1"/>
      <p:bldP spid="110" grpId="0" animBg="1"/>
      <p:bldP spid="111" grpId="0" animBg="1"/>
      <p:bldP spid="112" grpId="0" animBg="1"/>
      <p:bldP spid="113" grpId="0" animBg="1"/>
      <p:bldP spid="114" grpId="0" animBg="1"/>
      <p:bldP spid="11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Imagen 27">
            <a:extLst>
              <a:ext uri="{FF2B5EF4-FFF2-40B4-BE49-F238E27FC236}">
                <a16:creationId xmlns:a16="http://schemas.microsoft.com/office/drawing/2014/main" id="{0BC6B9C5-1940-3042-946E-6D0F0D8D44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581" t="20293" r="18099" b="5639"/>
          <a:stretch/>
        </p:blipFill>
        <p:spPr>
          <a:xfrm>
            <a:off x="200973" y="865977"/>
            <a:ext cx="7455410" cy="548485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94147" y="313454"/>
            <a:ext cx="10338934" cy="67762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algn="ctr"/>
            <a:r>
              <a:rPr sz="2400" dirty="0">
                <a:solidFill>
                  <a:srgbClr val="004B87"/>
                </a:solidFill>
                <a:latin typeface="+mj-lt"/>
                <a:cs typeface="+mn-cs"/>
              </a:rPr>
              <a:t>LOCALIZAÇÃO </a:t>
            </a:r>
            <a:r>
              <a:rPr lang="pt-BR" sz="2400" dirty="0">
                <a:solidFill>
                  <a:srgbClr val="004B87"/>
                </a:solidFill>
                <a:latin typeface="+mj-lt"/>
                <a:cs typeface="+mn-cs"/>
              </a:rPr>
              <a:t>das primeiras</a:t>
            </a:r>
            <a:br>
              <a:rPr lang="pt-BR" sz="2400" dirty="0">
                <a:solidFill>
                  <a:srgbClr val="004B87"/>
                </a:solidFill>
                <a:latin typeface="+mj-lt"/>
                <a:cs typeface="+mn-cs"/>
              </a:rPr>
            </a:br>
            <a:r>
              <a:rPr sz="2400" dirty="0">
                <a:solidFill>
                  <a:srgbClr val="004B87"/>
                </a:solidFill>
                <a:latin typeface="+mj-lt"/>
                <a:cs typeface="+mn-cs"/>
              </a:rPr>
              <a:t>FABRICAS – </a:t>
            </a:r>
            <a:r>
              <a:rPr lang="pt-BR" sz="2400" dirty="0">
                <a:solidFill>
                  <a:srgbClr val="004B87"/>
                </a:solidFill>
                <a:latin typeface="+mj-lt"/>
                <a:cs typeface="+mn-cs"/>
              </a:rPr>
              <a:t>São PAULO</a:t>
            </a:r>
            <a:br>
              <a:rPr lang="pt-BR" sz="2400" dirty="0">
                <a:solidFill>
                  <a:srgbClr val="004B87"/>
                </a:solidFill>
                <a:latin typeface="+mj-lt"/>
                <a:cs typeface="+mn-cs"/>
              </a:rPr>
            </a:br>
            <a:endParaRPr sz="2400" dirty="0">
              <a:solidFill>
                <a:srgbClr val="004B87"/>
              </a:solidFill>
              <a:latin typeface="+mj-lt"/>
              <a:cs typeface="+mn-cs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7FC249A5-40B9-3D72-8FDA-EBB40C236EE4}"/>
              </a:ext>
            </a:extLst>
          </p:cNvPr>
          <p:cNvSpPr/>
          <p:nvPr/>
        </p:nvSpPr>
        <p:spPr>
          <a:xfrm>
            <a:off x="7786705" y="905630"/>
            <a:ext cx="3889327" cy="501675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pt-BR" sz="2000" b="1" dirty="0">
                <a:solidFill>
                  <a:srgbClr val="000000"/>
                </a:solidFill>
                <a:ea typeface="Calibri" panose="020F0502020204030204" pitchFamily="34" charset="0"/>
                <a:cs typeface="Arial" panose="020B0604020202020204" pitchFamily="34" charset="0"/>
              </a:rPr>
              <a:t>Área de atuação e abrangência</a:t>
            </a:r>
          </a:p>
          <a:p>
            <a:pPr algn="just"/>
            <a:endParaRPr lang="pt-BR" sz="1400" b="1" dirty="0">
              <a:solidFill>
                <a:srgbClr val="000000"/>
              </a:solidFill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BR" sz="1400" dirty="0">
                <a:solidFill>
                  <a:srgbClr val="000000"/>
                </a:solidFill>
                <a:ea typeface="Calibri" panose="020F0502020204030204" pitchFamily="34" charset="0"/>
                <a:cs typeface="Arial" panose="020B0604020202020204" pitchFamily="34" charset="0"/>
              </a:rPr>
              <a:t>1)</a:t>
            </a:r>
            <a:r>
              <a:rPr lang="pt-BR" sz="1400" b="1" dirty="0"/>
              <a:t> SOROCABA   </a:t>
            </a:r>
            <a:r>
              <a:rPr lang="pt-BR" sz="1400" b="1" dirty="0">
                <a:solidFill>
                  <a:srgbClr val="000000"/>
                </a:solidFill>
                <a:ea typeface="Calibri" panose="020F0502020204030204" pitchFamily="34" charset="0"/>
                <a:cs typeface="Arial" panose="020B0604020202020204" pitchFamily="34" charset="0"/>
              </a:rPr>
              <a:t>- </a:t>
            </a:r>
            <a:r>
              <a:rPr lang="pt-BR" sz="1400" dirty="0">
                <a:solidFill>
                  <a:srgbClr val="000000"/>
                </a:solidFill>
                <a:ea typeface="Calibri" panose="020F0502020204030204" pitchFamily="34" charset="0"/>
                <a:cs typeface="Arial" panose="020B0604020202020204" pitchFamily="34" charset="0"/>
              </a:rPr>
              <a:t>Raio de 100km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pt-BR" sz="1400" dirty="0">
              <a:solidFill>
                <a:srgbClr val="000000"/>
              </a:solidFill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BR" sz="1200" dirty="0">
                <a:solidFill>
                  <a:srgbClr val="000000"/>
                </a:solidFill>
                <a:ea typeface="Calibri" panose="020F0502020204030204" pitchFamily="34" charset="0"/>
                <a:cs typeface="Arial" panose="020B0604020202020204" pitchFamily="34" charset="0"/>
              </a:rPr>
              <a:t>2)  </a:t>
            </a:r>
            <a:r>
              <a:rPr lang="pt-BR" sz="1400" b="1" dirty="0">
                <a:solidFill>
                  <a:srgbClr val="000000"/>
                </a:solidFill>
                <a:ea typeface="Calibri" panose="020F0502020204030204" pitchFamily="34" charset="0"/>
                <a:cs typeface="Arial" panose="020B0604020202020204" pitchFamily="34" charset="0"/>
              </a:rPr>
              <a:t>MOGI DAS CRUZES </a:t>
            </a:r>
            <a:r>
              <a:rPr lang="pt-BR" sz="1400" dirty="0">
                <a:solidFill>
                  <a:srgbClr val="000000"/>
                </a:solidFill>
                <a:ea typeface="Calibri" panose="020F0502020204030204" pitchFamily="34" charset="0"/>
                <a:cs typeface="Arial" panose="020B0604020202020204" pitchFamily="34" charset="0"/>
              </a:rPr>
              <a:t>- Raio de 100km. 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endParaRPr lang="pt-BR" sz="1400" dirty="0"/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BR" sz="1400" dirty="0">
                <a:solidFill>
                  <a:srgbClr val="000000"/>
                </a:solidFill>
                <a:ea typeface="Calibri" panose="020F0502020204030204" pitchFamily="34" charset="0"/>
                <a:cs typeface="Arial" panose="020B0604020202020204" pitchFamily="34" charset="0"/>
              </a:rPr>
              <a:t>3</a:t>
            </a:r>
            <a:r>
              <a:rPr lang="pt-BR" sz="1200" dirty="0">
                <a:solidFill>
                  <a:srgbClr val="000000"/>
                </a:solidFill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r>
              <a:rPr lang="pt-BR" sz="1200" b="1" dirty="0">
                <a:solidFill>
                  <a:srgbClr val="000000"/>
                </a:solidFill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pt-BR" sz="1400" b="1" dirty="0"/>
              <a:t>CAÇAPAVA - </a:t>
            </a:r>
            <a:r>
              <a:rPr lang="pt-BR" sz="1400" dirty="0">
                <a:solidFill>
                  <a:srgbClr val="000000"/>
                </a:solidFill>
                <a:ea typeface="Calibri" panose="020F0502020204030204" pitchFamily="34" charset="0"/>
                <a:cs typeface="Arial" panose="020B0604020202020204" pitchFamily="34" charset="0"/>
              </a:rPr>
              <a:t>Raio de 100km.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pt-BR" sz="1400" dirty="0">
              <a:solidFill>
                <a:srgbClr val="000000"/>
              </a:solidFill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BR" sz="1400" dirty="0">
                <a:solidFill>
                  <a:srgbClr val="000000"/>
                </a:solidFill>
                <a:ea typeface="Calibri" panose="020F0502020204030204" pitchFamily="34" charset="0"/>
                <a:cs typeface="Arial" panose="020B0604020202020204" pitchFamily="34" charset="0"/>
              </a:rPr>
              <a:t>4)</a:t>
            </a:r>
            <a:r>
              <a:rPr lang="pt-BR" sz="1400" b="1" dirty="0"/>
              <a:t> </a:t>
            </a:r>
            <a:r>
              <a:rPr lang="pt-BR" sz="1400" b="1" dirty="0">
                <a:solidFill>
                  <a:srgbClr val="000000"/>
                </a:solidFill>
                <a:ea typeface="Calibri" panose="020F0502020204030204" pitchFamily="34" charset="0"/>
                <a:cs typeface="Arial" panose="020B0604020202020204" pitchFamily="34" charset="0"/>
              </a:rPr>
              <a:t>ITAQUAQUECETUDA </a:t>
            </a:r>
            <a:r>
              <a:rPr lang="pt-BR" sz="1400" dirty="0">
                <a:solidFill>
                  <a:srgbClr val="000000"/>
                </a:solidFill>
                <a:ea typeface="Calibri" panose="020F0502020204030204" pitchFamily="34" charset="0"/>
                <a:cs typeface="Arial" panose="020B0604020202020204" pitchFamily="34" charset="0"/>
              </a:rPr>
              <a:t>Raio de 100km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pt-BR" sz="1400" b="1" dirty="0">
              <a:solidFill>
                <a:srgbClr val="000000"/>
              </a:solidFill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BR" sz="1400" dirty="0">
                <a:solidFill>
                  <a:srgbClr val="000000"/>
                </a:solidFill>
                <a:ea typeface="Calibri" panose="020F0502020204030204" pitchFamily="34" charset="0"/>
                <a:cs typeface="Arial" panose="020B0604020202020204" pitchFamily="34" charset="0"/>
              </a:rPr>
              <a:t>5) </a:t>
            </a:r>
            <a:r>
              <a:rPr lang="pt-BR" sz="1400" b="1" dirty="0"/>
              <a:t>CAMPINAS   </a:t>
            </a:r>
            <a:r>
              <a:rPr lang="pt-BR" sz="1400" b="1" dirty="0">
                <a:solidFill>
                  <a:srgbClr val="000000"/>
                </a:solidFill>
                <a:ea typeface="Calibri" panose="020F0502020204030204" pitchFamily="34" charset="0"/>
                <a:cs typeface="Arial" panose="020B0604020202020204" pitchFamily="34" charset="0"/>
              </a:rPr>
              <a:t>- </a:t>
            </a:r>
            <a:r>
              <a:rPr lang="pt-BR" sz="1400" dirty="0">
                <a:solidFill>
                  <a:srgbClr val="000000"/>
                </a:solidFill>
                <a:ea typeface="Calibri" panose="020F0502020204030204" pitchFamily="34" charset="0"/>
                <a:cs typeface="Arial" panose="020B0604020202020204" pitchFamily="34" charset="0"/>
              </a:rPr>
              <a:t>Raio de 150km.  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pt-BR" sz="1400" b="1" dirty="0">
              <a:solidFill>
                <a:srgbClr val="000000"/>
              </a:solidFill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BR" sz="1400" dirty="0"/>
              <a:t>6) </a:t>
            </a:r>
            <a:r>
              <a:rPr lang="pt-BR" sz="1400" b="1" dirty="0"/>
              <a:t>ARARAQUARA  </a:t>
            </a:r>
            <a:r>
              <a:rPr lang="pt-BR" sz="1400" b="1" dirty="0">
                <a:solidFill>
                  <a:srgbClr val="000000"/>
                </a:solidFill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pt-BR" sz="1400" dirty="0">
                <a:solidFill>
                  <a:srgbClr val="000000"/>
                </a:solidFill>
                <a:ea typeface="Calibri" panose="020F0502020204030204" pitchFamily="34" charset="0"/>
                <a:cs typeface="Arial" panose="020B0604020202020204" pitchFamily="34" charset="0"/>
              </a:rPr>
              <a:t>- Raio de 150km. </a:t>
            </a:r>
            <a:r>
              <a:rPr lang="pt-BR" sz="1400" dirty="0"/>
              <a:t> 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BR" sz="1400" dirty="0"/>
              <a:t>	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BR" sz="1400" dirty="0">
                <a:solidFill>
                  <a:srgbClr val="000000"/>
                </a:solidFill>
                <a:ea typeface="Calibri" panose="020F0502020204030204" pitchFamily="34" charset="0"/>
                <a:cs typeface="Arial" panose="020B0604020202020204" pitchFamily="34" charset="0"/>
              </a:rPr>
              <a:t>7) </a:t>
            </a:r>
            <a:r>
              <a:rPr lang="pt-BR" sz="1400" b="1" dirty="0"/>
              <a:t>BRODOWSKI</a:t>
            </a:r>
            <a:r>
              <a:rPr lang="pt-BR" sz="1400" dirty="0"/>
              <a:t> </a:t>
            </a:r>
            <a:r>
              <a:rPr lang="pt-BR" sz="1400" dirty="0">
                <a:solidFill>
                  <a:srgbClr val="000000"/>
                </a:solidFill>
                <a:ea typeface="Calibri" panose="020F0502020204030204" pitchFamily="34" charset="0"/>
                <a:cs typeface="Arial" panose="020B0604020202020204" pitchFamily="34" charset="0"/>
              </a:rPr>
              <a:t>- Raio de 150km.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BR" sz="1400" b="1" dirty="0"/>
              <a:t>	</a:t>
            </a:r>
            <a:endParaRPr lang="pt-BR" sz="1400" dirty="0"/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BR" sz="1400" dirty="0"/>
              <a:t>8) </a:t>
            </a:r>
            <a:r>
              <a:rPr lang="pt-BR" sz="1400" b="1" dirty="0">
                <a:solidFill>
                  <a:srgbClr val="000000"/>
                </a:solidFill>
                <a:ea typeface="Calibri" panose="020F0502020204030204" pitchFamily="34" charset="0"/>
                <a:cs typeface="Arial" panose="020B0604020202020204" pitchFamily="34" charset="0"/>
              </a:rPr>
              <a:t>PIRACICABA </a:t>
            </a:r>
            <a:r>
              <a:rPr lang="pt-BR" sz="1400" dirty="0">
                <a:solidFill>
                  <a:srgbClr val="000000"/>
                </a:solidFill>
                <a:ea typeface="Calibri" panose="020F0502020204030204" pitchFamily="34" charset="0"/>
                <a:cs typeface="Arial" panose="020B0604020202020204" pitchFamily="34" charset="0"/>
              </a:rPr>
              <a:t>Raio de 150km.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pt-BR" sz="1400" dirty="0"/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BR" sz="1400" dirty="0">
                <a:solidFill>
                  <a:srgbClr val="000000"/>
                </a:solidFill>
                <a:ea typeface="Calibri" panose="020F0502020204030204" pitchFamily="34" charset="0"/>
                <a:cs typeface="Arial" panose="020B0604020202020204" pitchFamily="34" charset="0"/>
              </a:rPr>
              <a:t>9)</a:t>
            </a:r>
            <a:r>
              <a:rPr lang="pt-BR" sz="1400" b="1" dirty="0"/>
              <a:t> ARA</a:t>
            </a:r>
            <a:r>
              <a:rPr lang="pt-BR" sz="1400" b="1" dirty="0">
                <a:solidFill>
                  <a:srgbClr val="000000"/>
                </a:solidFill>
                <a:ea typeface="Calibri" panose="020F0502020204030204" pitchFamily="34" charset="0"/>
                <a:cs typeface="Arial" panose="020B0604020202020204" pitchFamily="34" charset="0"/>
              </a:rPr>
              <a:t>Ç</a:t>
            </a:r>
            <a:r>
              <a:rPr lang="pt-BR" sz="1400" b="1" dirty="0"/>
              <a:t>ATUBA </a:t>
            </a:r>
            <a:r>
              <a:rPr lang="pt-BR" sz="1400" b="1" dirty="0">
                <a:solidFill>
                  <a:srgbClr val="000000"/>
                </a:solidFill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pt-BR" sz="1400" dirty="0">
                <a:solidFill>
                  <a:srgbClr val="000000"/>
                </a:solidFill>
                <a:ea typeface="Calibri" panose="020F0502020204030204" pitchFamily="34" charset="0"/>
                <a:cs typeface="Arial" panose="020B0604020202020204" pitchFamily="34" charset="0"/>
              </a:rPr>
              <a:t>- Raio de 150km. </a:t>
            </a:r>
            <a:r>
              <a:rPr lang="pt-BR" sz="1400" dirty="0"/>
              <a:t> </a:t>
            </a:r>
            <a:endParaRPr lang="pt-BR" sz="1400" b="1" dirty="0"/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pt-BR" sz="1400" dirty="0">
              <a:solidFill>
                <a:srgbClr val="000000"/>
              </a:solidFill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BR" sz="1400" dirty="0">
                <a:solidFill>
                  <a:srgbClr val="000000"/>
                </a:solidFill>
                <a:ea typeface="Calibri" panose="020F0502020204030204" pitchFamily="34" charset="0"/>
                <a:cs typeface="Arial" panose="020B0604020202020204" pitchFamily="34" charset="0"/>
              </a:rPr>
              <a:t>10) </a:t>
            </a:r>
            <a:r>
              <a:rPr lang="pt-BR" sz="1200" b="1" dirty="0">
                <a:solidFill>
                  <a:srgbClr val="000000"/>
                </a:solidFill>
                <a:ea typeface="Calibri" panose="020F0502020204030204" pitchFamily="34" charset="0"/>
                <a:cs typeface="Arial" panose="020B0604020202020204" pitchFamily="34" charset="0"/>
              </a:rPr>
              <a:t>PRESIDENTE PRUDENTE - </a:t>
            </a:r>
            <a:r>
              <a:rPr lang="pt-BR" sz="1200" dirty="0">
                <a:solidFill>
                  <a:srgbClr val="000000"/>
                </a:solidFill>
                <a:ea typeface="Calibri" panose="020F0502020204030204" pitchFamily="34" charset="0"/>
                <a:cs typeface="Arial" panose="020B0604020202020204" pitchFamily="34" charset="0"/>
              </a:rPr>
              <a:t>Raio de 150km. </a:t>
            </a:r>
            <a:r>
              <a:rPr lang="pt-BR" sz="1400" dirty="0">
                <a:solidFill>
                  <a:srgbClr val="000000"/>
                </a:solidFill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endParaRPr lang="pt-BR" sz="1200" dirty="0">
              <a:solidFill>
                <a:srgbClr val="000000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367FC23A-E7D9-545F-F551-70120BE4D0DE}"/>
              </a:ext>
            </a:extLst>
          </p:cNvPr>
          <p:cNvSpPr/>
          <p:nvPr/>
        </p:nvSpPr>
        <p:spPr>
          <a:xfrm>
            <a:off x="8318388" y="6218994"/>
            <a:ext cx="493776" cy="173736"/>
          </a:xfrm>
          <a:prstGeom prst="rect">
            <a:avLst/>
          </a:prstGeom>
          <a:solidFill>
            <a:schemeClr val="bg1"/>
          </a:solidFill>
          <a:ln>
            <a:solidFill>
              <a:srgbClr val="36393B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511691BB-8869-A888-68A1-F1DA4CA49056}"/>
              </a:ext>
            </a:extLst>
          </p:cNvPr>
          <p:cNvSpPr txBox="1"/>
          <p:nvPr/>
        </p:nvSpPr>
        <p:spPr>
          <a:xfrm>
            <a:off x="8736319" y="6151973"/>
            <a:ext cx="195224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BR" sz="1400" b="1" dirty="0"/>
              <a:t> </a:t>
            </a:r>
            <a:r>
              <a:rPr lang="pt-BR" sz="1400" dirty="0">
                <a:solidFill>
                  <a:srgbClr val="000000"/>
                </a:solidFill>
                <a:ea typeface="Calibri" panose="020F0502020204030204" pitchFamily="34" charset="0"/>
                <a:cs typeface="Arial" panose="020B0604020202020204" pitchFamily="34" charset="0"/>
              </a:rPr>
              <a:t>Raio de 100km.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FC1CB7B2-382B-4CBF-41B4-62D2D84A5E3B}"/>
              </a:ext>
            </a:extLst>
          </p:cNvPr>
          <p:cNvSpPr/>
          <p:nvPr/>
        </p:nvSpPr>
        <p:spPr>
          <a:xfrm>
            <a:off x="8318388" y="6526771"/>
            <a:ext cx="493776" cy="173736"/>
          </a:xfrm>
          <a:prstGeom prst="rect">
            <a:avLst/>
          </a:prstGeom>
          <a:solidFill>
            <a:srgbClr val="FFFF00"/>
          </a:solidFill>
          <a:ln>
            <a:solidFill>
              <a:srgbClr val="36393B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A9CF177C-B3E6-135C-B4B4-326D1310C5DA}"/>
              </a:ext>
            </a:extLst>
          </p:cNvPr>
          <p:cNvSpPr txBox="1"/>
          <p:nvPr/>
        </p:nvSpPr>
        <p:spPr>
          <a:xfrm>
            <a:off x="8736319" y="6459750"/>
            <a:ext cx="195224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BR" sz="1400" b="1" dirty="0"/>
              <a:t> </a:t>
            </a:r>
            <a:r>
              <a:rPr lang="pt-BR" sz="1400" dirty="0">
                <a:solidFill>
                  <a:srgbClr val="000000"/>
                </a:solidFill>
                <a:ea typeface="Calibri" panose="020F0502020204030204" pitchFamily="34" charset="0"/>
                <a:cs typeface="Arial" panose="020B0604020202020204" pitchFamily="34" charset="0"/>
              </a:rPr>
              <a:t>Raio de 150km.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69E368F4-1549-8C7A-7DEE-6A8E753989B7}"/>
              </a:ext>
            </a:extLst>
          </p:cNvPr>
          <p:cNvSpPr txBox="1"/>
          <p:nvPr/>
        </p:nvSpPr>
        <p:spPr>
          <a:xfrm>
            <a:off x="7729837" y="5935971"/>
            <a:ext cx="3794285" cy="3077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BR" sz="1400" b="1" dirty="0">
                <a:solidFill>
                  <a:srgbClr val="000000"/>
                </a:solidFill>
                <a:ea typeface="Calibri" panose="020F0502020204030204" pitchFamily="34" charset="0"/>
                <a:cs typeface="Arial" panose="020B0604020202020204" pitchFamily="34" charset="0"/>
              </a:rPr>
              <a:t>LEGENDA</a:t>
            </a:r>
            <a:endParaRPr lang="pt-BR" sz="1400" dirty="0">
              <a:solidFill>
                <a:srgbClr val="000000"/>
              </a:solidFill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999E3CC7-1D8B-DB49-4C2B-A83EB1E1D61F}"/>
              </a:ext>
            </a:extLst>
          </p:cNvPr>
          <p:cNvSpPr/>
          <p:nvPr/>
        </p:nvSpPr>
        <p:spPr>
          <a:xfrm>
            <a:off x="1428945" y="1024586"/>
            <a:ext cx="2293593" cy="2322673"/>
          </a:xfrm>
          <a:prstGeom prst="ellipse">
            <a:avLst/>
          </a:prstGeom>
          <a:noFill/>
          <a:ln w="57150">
            <a:solidFill>
              <a:srgbClr val="FDF2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DBFBA761-16C2-A6CC-F7A5-E3A66DFA8645}"/>
              </a:ext>
            </a:extLst>
          </p:cNvPr>
          <p:cNvSpPr/>
          <p:nvPr/>
        </p:nvSpPr>
        <p:spPr>
          <a:xfrm>
            <a:off x="5248821" y="3235732"/>
            <a:ext cx="1532586" cy="1548294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BF819DFF-B7DF-7B78-756C-618204904363}"/>
              </a:ext>
            </a:extLst>
          </p:cNvPr>
          <p:cNvSpPr/>
          <p:nvPr/>
        </p:nvSpPr>
        <p:spPr>
          <a:xfrm>
            <a:off x="4701383" y="3783721"/>
            <a:ext cx="1532586" cy="1548294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B71DC712-54A7-F79B-652C-89D9F73A3AA3}"/>
              </a:ext>
            </a:extLst>
          </p:cNvPr>
          <p:cNvSpPr/>
          <p:nvPr/>
        </p:nvSpPr>
        <p:spPr>
          <a:xfrm>
            <a:off x="3831028" y="3548747"/>
            <a:ext cx="1532586" cy="1548294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89EF8888-182F-9B9F-5AF9-F190CE506F4B}"/>
              </a:ext>
            </a:extLst>
          </p:cNvPr>
          <p:cNvSpPr/>
          <p:nvPr/>
        </p:nvSpPr>
        <p:spPr>
          <a:xfrm>
            <a:off x="5033075" y="3147480"/>
            <a:ext cx="1532586" cy="1548294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B088968B-A640-39A8-9111-5AAFD15FFC54}"/>
              </a:ext>
            </a:extLst>
          </p:cNvPr>
          <p:cNvSpPr/>
          <p:nvPr/>
        </p:nvSpPr>
        <p:spPr>
          <a:xfrm>
            <a:off x="3088961" y="1695176"/>
            <a:ext cx="2293593" cy="2260826"/>
          </a:xfrm>
          <a:prstGeom prst="ellipse">
            <a:avLst/>
          </a:prstGeom>
          <a:noFill/>
          <a:ln w="57150">
            <a:solidFill>
              <a:srgbClr val="FDF2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E7362F77-E0B8-FE89-7F3C-AEDDB987D5A8}"/>
              </a:ext>
            </a:extLst>
          </p:cNvPr>
          <p:cNvSpPr/>
          <p:nvPr/>
        </p:nvSpPr>
        <p:spPr>
          <a:xfrm>
            <a:off x="3735468" y="2828802"/>
            <a:ext cx="2293593" cy="2322673"/>
          </a:xfrm>
          <a:prstGeom prst="ellipse">
            <a:avLst/>
          </a:prstGeom>
          <a:noFill/>
          <a:ln w="57150">
            <a:solidFill>
              <a:srgbClr val="FDF2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407E3ED0-7091-7259-072C-F52D7EFDED40}"/>
              </a:ext>
            </a:extLst>
          </p:cNvPr>
          <p:cNvSpPr/>
          <p:nvPr/>
        </p:nvSpPr>
        <p:spPr>
          <a:xfrm>
            <a:off x="667357" y="1854120"/>
            <a:ext cx="2293593" cy="2260826"/>
          </a:xfrm>
          <a:prstGeom prst="ellipse">
            <a:avLst/>
          </a:prstGeom>
          <a:noFill/>
          <a:ln w="57150">
            <a:solidFill>
              <a:srgbClr val="FDF2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40A0D88E-AB8A-DC32-C189-27CD1B1DAC2F}"/>
              </a:ext>
            </a:extLst>
          </p:cNvPr>
          <p:cNvSpPr/>
          <p:nvPr/>
        </p:nvSpPr>
        <p:spPr>
          <a:xfrm>
            <a:off x="3471387" y="1123149"/>
            <a:ext cx="2293593" cy="2260826"/>
          </a:xfrm>
          <a:prstGeom prst="ellipse">
            <a:avLst/>
          </a:prstGeom>
          <a:noFill/>
          <a:ln w="57150">
            <a:solidFill>
              <a:srgbClr val="FDF2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Elipse 25">
            <a:extLst>
              <a:ext uri="{FF2B5EF4-FFF2-40B4-BE49-F238E27FC236}">
                <a16:creationId xmlns:a16="http://schemas.microsoft.com/office/drawing/2014/main" id="{C705FDA9-3CA5-BE2C-C0D3-505902DBB3C3}"/>
              </a:ext>
            </a:extLst>
          </p:cNvPr>
          <p:cNvSpPr/>
          <p:nvPr/>
        </p:nvSpPr>
        <p:spPr>
          <a:xfrm>
            <a:off x="3350259" y="2521218"/>
            <a:ext cx="2293593" cy="2260826"/>
          </a:xfrm>
          <a:prstGeom prst="ellipse">
            <a:avLst/>
          </a:prstGeom>
          <a:noFill/>
          <a:ln w="57150">
            <a:solidFill>
              <a:srgbClr val="FDF2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92760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16FB86-48D3-63B7-2130-A4CBD3D7BD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2" descr="preencoded.png">
            <a:extLst>
              <a:ext uri="{FF2B5EF4-FFF2-40B4-BE49-F238E27FC236}">
                <a16:creationId xmlns:a16="http://schemas.microsoft.com/office/drawing/2014/main" id="{493A8DCF-45E0-F026-606B-BFB551C132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9050" y="4118057"/>
            <a:ext cx="190500" cy="190500"/>
          </a:xfrm>
          <a:prstGeom prst="rect">
            <a:avLst/>
          </a:prstGeom>
        </p:spPr>
      </p:pic>
      <p:sp>
        <p:nvSpPr>
          <p:cNvPr id="9" name="Text 4">
            <a:extLst>
              <a:ext uri="{FF2B5EF4-FFF2-40B4-BE49-F238E27FC236}">
                <a16:creationId xmlns:a16="http://schemas.microsoft.com/office/drawing/2014/main" id="{0DC3752C-8222-340E-3982-16B6F2CD45A0}"/>
              </a:ext>
            </a:extLst>
          </p:cNvPr>
          <p:cNvSpPr/>
          <p:nvPr/>
        </p:nvSpPr>
        <p:spPr>
          <a:xfrm>
            <a:off x="6454800" y="4011316"/>
            <a:ext cx="4448196" cy="276999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r>
              <a:rPr lang="en-US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Ensaios e </a:t>
            </a:r>
            <a:r>
              <a:rPr lang="en-US" dirty="0" err="1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certificações</a:t>
            </a:r>
            <a:r>
              <a:rPr lang="en-US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dirty="0" err="1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em</a:t>
            </a:r>
            <a:r>
              <a:rPr lang="en-US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dirty="0" err="1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laboratorios</a:t>
            </a:r>
            <a:r>
              <a:rPr lang="en-US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;</a:t>
            </a:r>
            <a:endParaRPr lang="en-US" dirty="0"/>
          </a:p>
        </p:txBody>
      </p:sp>
      <p:pic>
        <p:nvPicPr>
          <p:cNvPr id="10" name="Image 3" descr="preencoded.png">
            <a:extLst>
              <a:ext uri="{FF2B5EF4-FFF2-40B4-BE49-F238E27FC236}">
                <a16:creationId xmlns:a16="http://schemas.microsoft.com/office/drawing/2014/main" id="{7B8F98A6-1671-62C6-FDBA-3F03A85507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9050" y="4500111"/>
            <a:ext cx="190500" cy="190500"/>
          </a:xfrm>
          <a:prstGeom prst="rect">
            <a:avLst/>
          </a:prstGeom>
        </p:spPr>
      </p:pic>
      <p:sp>
        <p:nvSpPr>
          <p:cNvPr id="11" name="Text 5">
            <a:extLst>
              <a:ext uri="{FF2B5EF4-FFF2-40B4-BE49-F238E27FC236}">
                <a16:creationId xmlns:a16="http://schemas.microsoft.com/office/drawing/2014/main" id="{24340368-64B2-7D54-158E-BA2CB2C201DC}"/>
              </a:ext>
            </a:extLst>
          </p:cNvPr>
          <p:cNvSpPr/>
          <p:nvPr/>
        </p:nvSpPr>
        <p:spPr>
          <a:xfrm>
            <a:off x="6501161" y="4444891"/>
            <a:ext cx="6238003" cy="276999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r>
              <a:rPr lang="en-US" dirty="0" err="1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Validação</a:t>
            </a:r>
            <a:r>
              <a:rPr lang="en-US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de </a:t>
            </a:r>
            <a:r>
              <a:rPr lang="en-US" dirty="0" err="1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novas</a:t>
            </a:r>
            <a:r>
              <a:rPr lang="en-US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dirty="0" err="1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tecnologías</a:t>
            </a:r>
            <a:r>
              <a:rPr lang="en-US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e </a:t>
            </a:r>
            <a:r>
              <a:rPr lang="en-US" dirty="0" err="1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novas</a:t>
            </a:r>
            <a:r>
              <a:rPr lang="en-US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dirty="0" err="1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patentes</a:t>
            </a:r>
            <a:r>
              <a:rPr lang="en-US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;</a:t>
            </a:r>
            <a:endParaRPr lang="en-US" dirty="0"/>
          </a:p>
        </p:txBody>
      </p:sp>
      <p:pic>
        <p:nvPicPr>
          <p:cNvPr id="12" name="Image 4" descr="preencoded.png">
            <a:extLst>
              <a:ext uri="{FF2B5EF4-FFF2-40B4-BE49-F238E27FC236}">
                <a16:creationId xmlns:a16="http://schemas.microsoft.com/office/drawing/2014/main" id="{01992331-FEE7-6D9A-FFB0-17FE39DC6E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6674" y="4918858"/>
            <a:ext cx="142875" cy="190500"/>
          </a:xfrm>
          <a:prstGeom prst="rect">
            <a:avLst/>
          </a:prstGeom>
        </p:spPr>
      </p:pic>
      <p:sp>
        <p:nvSpPr>
          <p:cNvPr id="13" name="Text 6">
            <a:extLst>
              <a:ext uri="{FF2B5EF4-FFF2-40B4-BE49-F238E27FC236}">
                <a16:creationId xmlns:a16="http://schemas.microsoft.com/office/drawing/2014/main" id="{6060A819-6786-4D8D-9307-FFE465256366}"/>
              </a:ext>
            </a:extLst>
          </p:cNvPr>
          <p:cNvSpPr/>
          <p:nvPr/>
        </p:nvSpPr>
        <p:spPr>
          <a:xfrm>
            <a:off x="6454800" y="4875608"/>
            <a:ext cx="3396764" cy="27699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dirty="0" err="1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Apoio</a:t>
            </a:r>
            <a:r>
              <a:rPr lang="en-US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dirty="0" err="1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na</a:t>
            </a:r>
            <a:r>
              <a:rPr lang="en-US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dirty="0" err="1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normatização</a:t>
            </a:r>
            <a:r>
              <a:rPr lang="en-US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dirty="0" err="1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técnica</a:t>
            </a:r>
            <a:r>
              <a:rPr lang="en-US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;</a:t>
            </a:r>
            <a:endParaRPr lang="en-US" dirty="0"/>
          </a:p>
        </p:txBody>
      </p:sp>
      <p:pic>
        <p:nvPicPr>
          <p:cNvPr id="15" name="Image 5" descr="preencoded.png">
            <a:extLst>
              <a:ext uri="{FF2B5EF4-FFF2-40B4-BE49-F238E27FC236}">
                <a16:creationId xmlns:a16="http://schemas.microsoft.com/office/drawing/2014/main" id="{012336C9-7DFD-35B4-71EB-786D4F8DCF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24464" y="5702478"/>
            <a:ext cx="142875" cy="190500"/>
          </a:xfrm>
          <a:prstGeom prst="rect">
            <a:avLst/>
          </a:prstGeom>
        </p:spPr>
      </p:pic>
      <p:sp>
        <p:nvSpPr>
          <p:cNvPr id="16" name="Text 8">
            <a:extLst>
              <a:ext uri="{FF2B5EF4-FFF2-40B4-BE49-F238E27FC236}">
                <a16:creationId xmlns:a16="http://schemas.microsoft.com/office/drawing/2014/main" id="{A69AC3B9-DAB2-A0C4-3D44-9126F1215C8A}"/>
              </a:ext>
            </a:extLst>
          </p:cNvPr>
          <p:cNvSpPr/>
          <p:nvPr/>
        </p:nvSpPr>
        <p:spPr>
          <a:xfrm>
            <a:off x="6462589" y="5659228"/>
            <a:ext cx="2330766" cy="27699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dirty="0" err="1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Credibilidade</a:t>
            </a:r>
            <a:r>
              <a:rPr lang="en-US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dirty="0" err="1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técnica</a:t>
            </a:r>
            <a:r>
              <a:rPr lang="en-US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;</a:t>
            </a:r>
            <a:endParaRPr lang="en-US" dirty="0"/>
          </a:p>
        </p:txBody>
      </p:sp>
      <p:pic>
        <p:nvPicPr>
          <p:cNvPr id="17" name="Image 6" descr="preencoded.png">
            <a:extLst>
              <a:ext uri="{FF2B5EF4-FFF2-40B4-BE49-F238E27FC236}">
                <a16:creationId xmlns:a16="http://schemas.microsoft.com/office/drawing/2014/main" id="{0C093434-D000-626A-C8C0-80F26C3ABD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15410" y="6103640"/>
            <a:ext cx="190500" cy="190500"/>
          </a:xfrm>
          <a:prstGeom prst="rect">
            <a:avLst/>
          </a:prstGeom>
        </p:spPr>
      </p:pic>
      <p:sp>
        <p:nvSpPr>
          <p:cNvPr id="18" name="Text 9">
            <a:extLst>
              <a:ext uri="{FF2B5EF4-FFF2-40B4-BE49-F238E27FC236}">
                <a16:creationId xmlns:a16="http://schemas.microsoft.com/office/drawing/2014/main" id="{F54F6F28-02C6-443D-F765-BC6E0F568075}"/>
              </a:ext>
            </a:extLst>
          </p:cNvPr>
          <p:cNvSpPr/>
          <p:nvPr/>
        </p:nvSpPr>
        <p:spPr>
          <a:xfrm>
            <a:off x="6501161" y="6060390"/>
            <a:ext cx="3044103" cy="27699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Conformidade com </a:t>
            </a:r>
            <a:r>
              <a:rPr lang="en-US" dirty="0" err="1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normas</a:t>
            </a:r>
            <a:r>
              <a:rPr lang="en-US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.</a:t>
            </a:r>
            <a:endParaRPr lang="en-US" dirty="0"/>
          </a:p>
        </p:txBody>
      </p:sp>
      <p:pic>
        <p:nvPicPr>
          <p:cNvPr id="37" name="Imagem 1" descr="LOGO_cor_alta">
            <a:extLst>
              <a:ext uri="{FF2B5EF4-FFF2-40B4-BE49-F238E27FC236}">
                <a16:creationId xmlns:a16="http://schemas.microsoft.com/office/drawing/2014/main" id="{25E2DE9E-8334-1D07-7AE6-43C82BB5018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339" y="4011316"/>
            <a:ext cx="4630591" cy="2405271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Image 5" descr="preencoded.png">
            <a:extLst>
              <a:ext uri="{FF2B5EF4-FFF2-40B4-BE49-F238E27FC236}">
                <a16:creationId xmlns:a16="http://schemas.microsoft.com/office/drawing/2014/main" id="{B2C8F089-93D0-7BB7-99A0-086A37AED6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24464" y="5296962"/>
            <a:ext cx="142875" cy="190500"/>
          </a:xfrm>
          <a:prstGeom prst="rect">
            <a:avLst/>
          </a:prstGeom>
        </p:spPr>
      </p:pic>
      <p:sp>
        <p:nvSpPr>
          <p:cNvPr id="34" name="Text 8">
            <a:extLst>
              <a:ext uri="{FF2B5EF4-FFF2-40B4-BE49-F238E27FC236}">
                <a16:creationId xmlns:a16="http://schemas.microsoft.com/office/drawing/2014/main" id="{CB10E3D3-84F5-C0A7-AB9B-5620CD1D52DB}"/>
              </a:ext>
            </a:extLst>
          </p:cNvPr>
          <p:cNvSpPr/>
          <p:nvPr/>
        </p:nvSpPr>
        <p:spPr>
          <a:xfrm>
            <a:off x="6462590" y="5253712"/>
            <a:ext cx="2072683" cy="27699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dirty="0" err="1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Redução</a:t>
            </a:r>
            <a:r>
              <a:rPr lang="en-US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de </a:t>
            </a:r>
            <a:r>
              <a:rPr lang="en-US" dirty="0" err="1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Riscos</a:t>
            </a:r>
            <a:r>
              <a:rPr lang="en-US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;</a:t>
            </a:r>
            <a:endParaRPr lang="en-US" dirty="0"/>
          </a:p>
        </p:txBody>
      </p:sp>
      <p:sp>
        <p:nvSpPr>
          <p:cNvPr id="39" name="CuadroTexto 38">
            <a:extLst>
              <a:ext uri="{FF2B5EF4-FFF2-40B4-BE49-F238E27FC236}">
                <a16:creationId xmlns:a16="http://schemas.microsoft.com/office/drawing/2014/main" id="{50706211-A4BB-74B8-7723-44E6696FB70D}"/>
              </a:ext>
            </a:extLst>
          </p:cNvPr>
          <p:cNvSpPr txBox="1"/>
          <p:nvPr/>
        </p:nvSpPr>
        <p:spPr>
          <a:xfrm>
            <a:off x="6095967" y="217352"/>
            <a:ext cx="65" cy="41549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>
            <a:defPPr rtl="0">
              <a:defRPr lang="pt-BR"/>
            </a:defPPr>
            <a:lvl1pPr algn="ctr">
              <a:defRPr sz="2700" b="1">
                <a:solidFill>
                  <a:srgbClr val="0066C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defRPr>
            </a:lvl1pPr>
          </a:lstStyle>
          <a:p>
            <a:endParaRPr lang="pt-BR" dirty="0"/>
          </a:p>
        </p:txBody>
      </p:sp>
      <p:sp>
        <p:nvSpPr>
          <p:cNvPr id="2" name="Text 0">
            <a:extLst>
              <a:ext uri="{FF2B5EF4-FFF2-40B4-BE49-F238E27FC236}">
                <a16:creationId xmlns:a16="http://schemas.microsoft.com/office/drawing/2014/main" id="{F7566B5D-55C0-219F-85E8-CEBFDDD78C83}"/>
              </a:ext>
            </a:extLst>
          </p:cNvPr>
          <p:cNvSpPr/>
          <p:nvPr/>
        </p:nvSpPr>
        <p:spPr>
          <a:xfrm>
            <a:off x="1361210" y="394673"/>
            <a:ext cx="8616141" cy="41549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2700" b="1" dirty="0" err="1">
                <a:solidFill>
                  <a:srgbClr val="0066C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Parceria</a:t>
            </a:r>
            <a:r>
              <a:rPr lang="en-US" sz="2700" b="1" dirty="0">
                <a:solidFill>
                  <a:srgbClr val="0066C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2700" b="1" dirty="0" err="1">
                <a:solidFill>
                  <a:srgbClr val="0066C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Estratégica</a:t>
            </a:r>
            <a:r>
              <a:rPr lang="en-US" sz="2700" b="1" dirty="0">
                <a:solidFill>
                  <a:srgbClr val="0066C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: Pesquisa e </a:t>
            </a:r>
            <a:r>
              <a:rPr lang="en-US" sz="2700" b="1" dirty="0" err="1">
                <a:solidFill>
                  <a:srgbClr val="0066C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Desenvolvimento</a:t>
            </a:r>
            <a:endParaRPr lang="pt-BR" sz="2700" b="1" dirty="0">
              <a:solidFill>
                <a:srgbClr val="0066CC"/>
              </a:solidFill>
              <a:latin typeface="Noto Sans" pitchFamily="34" charset="0"/>
              <a:ea typeface="Noto Sans" pitchFamily="34" charset="-122"/>
              <a:cs typeface="Noto Sans" pitchFamily="34" charset="-120"/>
            </a:endParaRPr>
          </a:p>
        </p:txBody>
      </p:sp>
      <p:sp>
        <p:nvSpPr>
          <p:cNvPr id="48" name="CuadroTexto 47">
            <a:extLst>
              <a:ext uri="{FF2B5EF4-FFF2-40B4-BE49-F238E27FC236}">
                <a16:creationId xmlns:a16="http://schemas.microsoft.com/office/drawing/2014/main" id="{592A9F7F-89CF-D7D4-8AF0-08A945E7D01E}"/>
              </a:ext>
            </a:extLst>
          </p:cNvPr>
          <p:cNvSpPr txBox="1"/>
          <p:nvPr/>
        </p:nvSpPr>
        <p:spPr>
          <a:xfrm>
            <a:off x="362223" y="971673"/>
            <a:ext cx="11467487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2000" b="0" i="0" u="none" strike="noStrike" baseline="0" dirty="0">
                <a:solidFill>
                  <a:srgbClr val="000000"/>
                </a:solidFill>
              </a:rPr>
              <a:t>	O Instituto de Pesquisas Tecnológicas do Estado de São Paulo (IPT) é uma das mais tradicionais e renomadas instituições de pesquisa e inovação do Brasil, com uma história que remonta ao ano de 1899. Com mais de 125 anos dedicados ao desenvolvimento tecnológico, à pesquisa aplicada e à inovação aberta, o IPT tem desempenhado papel fundamental na transformação industrial, tecnológica e social do país.</a:t>
            </a:r>
            <a:endParaRPr lang="pt-BR" sz="2000" dirty="0">
              <a:solidFill>
                <a:srgbClr val="000000"/>
              </a:solidFill>
            </a:endParaRPr>
          </a:p>
          <a:p>
            <a:pPr algn="just"/>
            <a:r>
              <a:rPr lang="pt-BR" sz="2000" b="0" i="0" u="none" strike="noStrike" baseline="0" dirty="0">
                <a:solidFill>
                  <a:srgbClr val="000000"/>
                </a:solidFill>
              </a:rPr>
              <a:t>	Por meio de sua atuação com a indústria da construção civil, em parceria com centros de pesquisa e outras </a:t>
            </a:r>
            <a:r>
              <a:rPr lang="pt-BR" sz="2000" b="0" i="0" u="none" strike="noStrike" baseline="0" dirty="0" err="1">
                <a:solidFill>
                  <a:srgbClr val="000000"/>
                </a:solidFill>
              </a:rPr>
              <a:t>ICTs</a:t>
            </a:r>
            <a:r>
              <a:rPr lang="pt-BR" sz="2000" b="0" i="0" u="none" strike="noStrike" baseline="0" dirty="0">
                <a:solidFill>
                  <a:srgbClr val="000000"/>
                </a:solidFill>
              </a:rPr>
              <a:t>, o IPT tem se consolidado como uma plataforma estratégica de inovação tecnológica em diversas áreas, incluindo sistemas construtivos industrializados destinados a habitações e edificações. </a:t>
            </a: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3166301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3" grpId="0" animBg="1"/>
      <p:bldP spid="16" grpId="0" animBg="1"/>
      <p:bldP spid="18" grpId="0" animBg="1"/>
      <p:bldP spid="3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A9752655-72F7-26B4-5DA5-07E2346C1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085" y="109835"/>
            <a:ext cx="4736687" cy="526463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pt-BR" sz="3200" dirty="0">
                <a:solidFill>
                  <a:srgbClr val="004B87"/>
                </a:solidFill>
              </a:rPr>
              <a:t>INTRODUÇÃO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C8FC01B0-7BC5-5869-A281-EF11B59BA8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95749" y="636298"/>
            <a:ext cx="10600501" cy="5055351"/>
          </a:xfrm>
        </p:spPr>
        <p:txBody>
          <a:bodyPr rtlCol="0"/>
          <a:lstStyle/>
          <a:p>
            <a:pPr marL="12065" marR="5080" algn="just">
              <a:spcBef>
                <a:spcPts val="100"/>
              </a:spcBef>
              <a:buClr>
                <a:srgbClr val="415487"/>
              </a:buClr>
              <a:tabLst>
                <a:tab pos="241300" algn="l"/>
              </a:tabLst>
            </a:pPr>
            <a:r>
              <a:rPr lang="pt-BR" sz="2000" dirty="0">
                <a:cs typeface="Century Gothic"/>
              </a:rPr>
              <a:t>O</a:t>
            </a:r>
            <a:r>
              <a:rPr lang="pt-BR" sz="2000" spc="370" dirty="0">
                <a:cs typeface="Century Gothic"/>
              </a:rPr>
              <a:t> </a:t>
            </a:r>
            <a:r>
              <a:rPr lang="pt-BR" sz="2000" dirty="0">
                <a:cs typeface="Century Gothic"/>
              </a:rPr>
              <a:t>sistema</a:t>
            </a:r>
            <a:r>
              <a:rPr lang="pt-BR" sz="2000" spc="350" dirty="0">
                <a:cs typeface="Century Gothic"/>
              </a:rPr>
              <a:t> </a:t>
            </a:r>
            <a:r>
              <a:rPr lang="pt-BR" sz="2000" b="1" dirty="0">
                <a:solidFill>
                  <a:srgbClr val="FF0000"/>
                </a:solidFill>
                <a:cs typeface="Century Gothic"/>
              </a:rPr>
              <a:t>TECHSUS</a:t>
            </a:r>
            <a:r>
              <a:rPr lang="pt-BR" sz="2000" b="1" spc="375" dirty="0">
                <a:solidFill>
                  <a:srgbClr val="FF0000"/>
                </a:solidFill>
                <a:cs typeface="Century Gothic"/>
              </a:rPr>
              <a:t> </a:t>
            </a:r>
            <a:r>
              <a:rPr lang="pt-BR" sz="2000" dirty="0">
                <a:cs typeface="Century Gothic"/>
              </a:rPr>
              <a:t>consiste em</a:t>
            </a:r>
            <a:r>
              <a:rPr lang="pt-BR" sz="2000" spc="365" dirty="0">
                <a:cs typeface="Century Gothic"/>
              </a:rPr>
              <a:t> </a:t>
            </a:r>
            <a:r>
              <a:rPr lang="pt-BR" sz="2000" b="1" dirty="0">
                <a:cs typeface="Century Gothic"/>
              </a:rPr>
              <a:t>industrializar</a:t>
            </a:r>
            <a:r>
              <a:rPr lang="pt-BR" sz="2000" b="1" spc="380" dirty="0">
                <a:cs typeface="Century Gothic"/>
              </a:rPr>
              <a:t> </a:t>
            </a:r>
            <a:r>
              <a:rPr lang="pt-BR" sz="2000" b="1" dirty="0">
                <a:cs typeface="Century Gothic"/>
              </a:rPr>
              <a:t>paredes</a:t>
            </a:r>
            <a:r>
              <a:rPr lang="pt-BR" sz="2000" b="1" spc="385" dirty="0">
                <a:cs typeface="Century Gothic"/>
              </a:rPr>
              <a:t> </a:t>
            </a:r>
            <a:r>
              <a:rPr lang="pt-BR" sz="2000" b="1" dirty="0">
                <a:cs typeface="Century Gothic"/>
              </a:rPr>
              <a:t>e</a:t>
            </a:r>
            <a:r>
              <a:rPr lang="pt-BR" sz="2000" b="1" spc="370" dirty="0">
                <a:cs typeface="Century Gothic"/>
              </a:rPr>
              <a:t> </a:t>
            </a:r>
            <a:r>
              <a:rPr lang="pt-BR" sz="2000" b="1" dirty="0">
                <a:cs typeface="Century Gothic"/>
              </a:rPr>
              <a:t>lajes em concreto </a:t>
            </a:r>
            <a:r>
              <a:rPr lang="pt-BR" sz="2000" dirty="0">
                <a:cs typeface="Century Gothic"/>
              </a:rPr>
              <a:t>que</a:t>
            </a:r>
            <a:r>
              <a:rPr lang="pt-BR" sz="2000" spc="370" dirty="0">
                <a:cs typeface="Century Gothic"/>
              </a:rPr>
              <a:t> </a:t>
            </a:r>
            <a:r>
              <a:rPr lang="pt-BR" sz="2000" spc="-10" dirty="0">
                <a:cs typeface="Century Gothic"/>
              </a:rPr>
              <a:t>possibilitam </a:t>
            </a:r>
            <a:r>
              <a:rPr lang="pt-BR" sz="2000" dirty="0">
                <a:cs typeface="Century Gothic"/>
              </a:rPr>
              <a:t>aos</a:t>
            </a:r>
            <a:r>
              <a:rPr lang="pt-BR" sz="2000" spc="10" dirty="0">
                <a:cs typeface="Century Gothic"/>
              </a:rPr>
              <a:t> </a:t>
            </a:r>
            <a:r>
              <a:rPr lang="pt-BR" sz="2000" dirty="0">
                <a:cs typeface="Century Gothic"/>
              </a:rPr>
              <a:t>construtores</a:t>
            </a:r>
            <a:r>
              <a:rPr lang="pt-BR" sz="2000" spc="10" dirty="0">
                <a:cs typeface="Century Gothic"/>
              </a:rPr>
              <a:t> </a:t>
            </a:r>
            <a:r>
              <a:rPr lang="pt-BR" sz="2000" dirty="0">
                <a:cs typeface="Century Gothic"/>
              </a:rPr>
              <a:t>executar</a:t>
            </a:r>
            <a:r>
              <a:rPr lang="pt-BR" sz="2000" spc="10" dirty="0">
                <a:cs typeface="Century Gothic"/>
              </a:rPr>
              <a:t> </a:t>
            </a:r>
            <a:r>
              <a:rPr lang="pt-BR" sz="2000" dirty="0">
                <a:cs typeface="Century Gothic"/>
              </a:rPr>
              <a:t>grandes</a:t>
            </a:r>
            <a:r>
              <a:rPr lang="pt-BR" sz="2000" spc="10" dirty="0">
                <a:cs typeface="Century Gothic"/>
              </a:rPr>
              <a:t> </a:t>
            </a:r>
            <a:r>
              <a:rPr lang="pt-BR" sz="2000" dirty="0">
                <a:cs typeface="Century Gothic"/>
              </a:rPr>
              <a:t>quantidades</a:t>
            </a:r>
            <a:r>
              <a:rPr lang="pt-BR" sz="2000" spc="15" dirty="0">
                <a:cs typeface="Century Gothic"/>
              </a:rPr>
              <a:t> </a:t>
            </a:r>
            <a:r>
              <a:rPr lang="pt-BR" sz="2000" dirty="0">
                <a:cs typeface="Century Gothic"/>
              </a:rPr>
              <a:t>de</a:t>
            </a:r>
            <a:r>
              <a:rPr lang="pt-BR" sz="2000" spc="20" dirty="0">
                <a:cs typeface="Century Gothic"/>
              </a:rPr>
              <a:t> </a:t>
            </a:r>
            <a:r>
              <a:rPr lang="pt-BR" sz="2000" dirty="0">
                <a:cs typeface="Century Gothic"/>
              </a:rPr>
              <a:t>edificações</a:t>
            </a:r>
            <a:r>
              <a:rPr lang="pt-BR" sz="2000" spc="15" dirty="0">
                <a:cs typeface="Century Gothic"/>
              </a:rPr>
              <a:t> </a:t>
            </a:r>
            <a:r>
              <a:rPr lang="pt-BR" sz="2000" dirty="0">
                <a:cs typeface="Century Gothic"/>
              </a:rPr>
              <a:t>em</a:t>
            </a:r>
            <a:r>
              <a:rPr lang="pt-BR" sz="2000" spc="10" dirty="0">
                <a:cs typeface="Century Gothic"/>
              </a:rPr>
              <a:t> </a:t>
            </a:r>
            <a:r>
              <a:rPr lang="pt-BR" sz="2000" spc="-10" dirty="0">
                <a:cs typeface="Century Gothic"/>
              </a:rPr>
              <a:t>tempo </a:t>
            </a:r>
            <a:r>
              <a:rPr lang="pt-BR" sz="2000" dirty="0">
                <a:cs typeface="Century Gothic"/>
              </a:rPr>
              <a:t>reduzido,</a:t>
            </a:r>
            <a:r>
              <a:rPr lang="pt-BR" sz="2000" spc="-40" dirty="0">
                <a:cs typeface="Century Gothic"/>
              </a:rPr>
              <a:t> </a:t>
            </a:r>
            <a:r>
              <a:rPr lang="pt-BR" sz="2000" dirty="0">
                <a:cs typeface="Century Gothic"/>
              </a:rPr>
              <a:t>sem</a:t>
            </a:r>
            <a:r>
              <a:rPr lang="pt-BR" sz="2000" spc="-55" dirty="0">
                <a:cs typeface="Century Gothic"/>
              </a:rPr>
              <a:t> </a:t>
            </a:r>
            <a:r>
              <a:rPr lang="pt-BR" sz="2000" dirty="0">
                <a:cs typeface="Century Gothic"/>
              </a:rPr>
              <a:t>desperdício</a:t>
            </a:r>
            <a:r>
              <a:rPr lang="pt-BR" sz="2000" spc="-25" dirty="0">
                <a:cs typeface="Century Gothic"/>
              </a:rPr>
              <a:t> </a:t>
            </a:r>
            <a:r>
              <a:rPr lang="pt-BR" sz="2000" dirty="0">
                <a:cs typeface="Century Gothic"/>
              </a:rPr>
              <a:t>de</a:t>
            </a:r>
            <a:r>
              <a:rPr lang="pt-BR" sz="2000" spc="-50" dirty="0">
                <a:cs typeface="Century Gothic"/>
              </a:rPr>
              <a:t> </a:t>
            </a:r>
            <a:r>
              <a:rPr lang="pt-BR" sz="2000" dirty="0">
                <a:cs typeface="Century Gothic"/>
              </a:rPr>
              <a:t>matéria</a:t>
            </a:r>
            <a:r>
              <a:rPr lang="pt-BR" sz="2000" spc="-65" dirty="0">
                <a:cs typeface="Century Gothic"/>
              </a:rPr>
              <a:t> </a:t>
            </a:r>
            <a:r>
              <a:rPr lang="pt-BR" sz="2000" dirty="0">
                <a:cs typeface="Century Gothic"/>
              </a:rPr>
              <a:t>prima</a:t>
            </a:r>
            <a:r>
              <a:rPr lang="pt-BR" sz="2000" spc="-55" dirty="0">
                <a:cs typeface="Century Gothic"/>
              </a:rPr>
              <a:t> </a:t>
            </a:r>
            <a:r>
              <a:rPr lang="pt-BR" sz="2000" dirty="0">
                <a:cs typeface="Century Gothic"/>
              </a:rPr>
              <a:t>e</a:t>
            </a:r>
            <a:r>
              <a:rPr lang="pt-BR" sz="2000" spc="-50" dirty="0">
                <a:cs typeface="Century Gothic"/>
              </a:rPr>
              <a:t> com constante </a:t>
            </a:r>
            <a:r>
              <a:rPr lang="pt-BR" sz="2000" dirty="0">
                <a:cs typeface="Century Gothic"/>
              </a:rPr>
              <a:t>qualificação da </a:t>
            </a:r>
            <a:r>
              <a:rPr lang="pt-BR" sz="2000" spc="-20" dirty="0">
                <a:cs typeface="Century Gothic"/>
              </a:rPr>
              <a:t>mão-de-</a:t>
            </a:r>
            <a:r>
              <a:rPr lang="pt-BR" sz="2000" spc="-10" dirty="0">
                <a:cs typeface="Century Gothic"/>
              </a:rPr>
              <a:t>obra. Bem como, implantar </a:t>
            </a:r>
            <a:r>
              <a:rPr lang="pt-BR" sz="2000" b="1" spc="-10" dirty="0">
                <a:cs typeface="Century Gothic"/>
              </a:rPr>
              <a:t>modelo de gestão </a:t>
            </a:r>
            <a:r>
              <a:rPr lang="pt-BR" sz="2000" spc="-10" dirty="0">
                <a:cs typeface="Century Gothic"/>
              </a:rPr>
              <a:t>de fabricas automatizadas e robotizadas com alta tecnologia, interligadas e estrategicamente posicionadas para atender a enorme demanda do mercado.</a:t>
            </a:r>
          </a:p>
          <a:p>
            <a:pPr marL="12065" marR="5080" algn="just">
              <a:spcBef>
                <a:spcPts val="100"/>
              </a:spcBef>
              <a:buClr>
                <a:srgbClr val="415487"/>
              </a:buClr>
              <a:tabLst>
                <a:tab pos="241300" algn="l"/>
              </a:tabLst>
            </a:pPr>
            <a:endParaRPr lang="pt-BR" sz="100" dirty="0">
              <a:cs typeface="Century Gothic"/>
            </a:endParaRPr>
          </a:p>
          <a:p>
            <a:pPr marL="12065" marR="5080" algn="just">
              <a:lnSpc>
                <a:spcPct val="100000"/>
              </a:lnSpc>
              <a:buClr>
                <a:srgbClr val="415487"/>
              </a:buClr>
              <a:tabLst>
                <a:tab pos="241300" algn="l"/>
              </a:tabLst>
            </a:pPr>
            <a:r>
              <a:rPr lang="pt-BR" sz="2000" dirty="0">
                <a:cs typeface="Century Gothic"/>
              </a:rPr>
              <a:t>Com</a:t>
            </a:r>
            <a:r>
              <a:rPr lang="pt-BR" sz="2000" spc="114" dirty="0">
                <a:cs typeface="Century Gothic"/>
              </a:rPr>
              <a:t> </a:t>
            </a:r>
            <a:r>
              <a:rPr lang="pt-BR" sz="2000" dirty="0">
                <a:cs typeface="Century Gothic"/>
              </a:rPr>
              <a:t>a</a:t>
            </a:r>
            <a:r>
              <a:rPr lang="pt-BR" sz="2000" spc="110" dirty="0">
                <a:cs typeface="Century Gothic"/>
              </a:rPr>
              <a:t> </a:t>
            </a:r>
            <a:r>
              <a:rPr lang="pt-BR" sz="2000" dirty="0">
                <a:cs typeface="Century Gothic"/>
              </a:rPr>
              <a:t>construção</a:t>
            </a:r>
            <a:r>
              <a:rPr lang="pt-BR" sz="2000" spc="100" dirty="0">
                <a:cs typeface="Century Gothic"/>
              </a:rPr>
              <a:t> </a:t>
            </a:r>
            <a:r>
              <a:rPr lang="pt-BR" sz="2000" dirty="0">
                <a:cs typeface="Century Gothic"/>
              </a:rPr>
              <a:t>industrializada,</a:t>
            </a:r>
            <a:r>
              <a:rPr lang="pt-BR" sz="2000" spc="110" dirty="0">
                <a:cs typeface="Century Gothic"/>
              </a:rPr>
              <a:t> </a:t>
            </a:r>
            <a:r>
              <a:rPr lang="pt-BR" sz="2000" dirty="0">
                <a:cs typeface="Century Gothic"/>
              </a:rPr>
              <a:t>conseguimos</a:t>
            </a:r>
            <a:r>
              <a:rPr lang="pt-BR" sz="2000" spc="100" dirty="0">
                <a:cs typeface="Century Gothic"/>
              </a:rPr>
              <a:t> </a:t>
            </a:r>
            <a:r>
              <a:rPr lang="pt-BR" sz="2000" dirty="0">
                <a:cs typeface="Century Gothic"/>
              </a:rPr>
              <a:t>reduzir:</a:t>
            </a:r>
          </a:p>
          <a:p>
            <a:pPr marL="755015" marR="5080" lvl="1" indent="-285750" algn="just">
              <a:lnSpc>
                <a:spcPct val="100000"/>
              </a:lnSpc>
              <a:buClr>
                <a:srgbClr val="415487"/>
              </a:buClr>
              <a:buFont typeface="Arial" panose="020B0604020202020204" pitchFamily="34" charset="0"/>
              <a:buChar char="•"/>
              <a:tabLst>
                <a:tab pos="241300" algn="l"/>
              </a:tabLst>
            </a:pPr>
            <a:r>
              <a:rPr lang="pt-BR" dirty="0">
                <a:cs typeface="Century Gothic"/>
              </a:rPr>
              <a:t>Tempo</a:t>
            </a:r>
            <a:r>
              <a:rPr lang="pt-BR" spc="110" dirty="0">
                <a:cs typeface="Century Gothic"/>
              </a:rPr>
              <a:t> </a:t>
            </a:r>
            <a:r>
              <a:rPr lang="pt-BR" dirty="0">
                <a:cs typeface="Century Gothic"/>
              </a:rPr>
              <a:t>de</a:t>
            </a:r>
            <a:r>
              <a:rPr lang="pt-BR" spc="110" dirty="0">
                <a:cs typeface="Century Gothic"/>
              </a:rPr>
              <a:t> </a:t>
            </a:r>
            <a:r>
              <a:rPr lang="pt-BR" spc="-10" dirty="0">
                <a:cs typeface="Century Gothic"/>
              </a:rPr>
              <a:t>execução </a:t>
            </a:r>
            <a:r>
              <a:rPr lang="pt-BR" dirty="0">
                <a:cs typeface="Century Gothic"/>
              </a:rPr>
              <a:t>das</a:t>
            </a:r>
            <a:r>
              <a:rPr lang="pt-BR" spc="-60" dirty="0">
                <a:cs typeface="Century Gothic"/>
              </a:rPr>
              <a:t> </a:t>
            </a:r>
            <a:r>
              <a:rPr lang="pt-BR" dirty="0">
                <a:cs typeface="Century Gothic"/>
              </a:rPr>
              <a:t>obras;</a:t>
            </a:r>
          </a:p>
          <a:p>
            <a:pPr marL="755015" marR="5080" lvl="1" indent="-285750" algn="just">
              <a:lnSpc>
                <a:spcPct val="100000"/>
              </a:lnSpc>
              <a:buClr>
                <a:srgbClr val="415487"/>
              </a:buClr>
              <a:buFont typeface="Arial" panose="020B0604020202020204" pitchFamily="34" charset="0"/>
              <a:buChar char="•"/>
              <a:tabLst>
                <a:tab pos="241300" algn="l"/>
              </a:tabLst>
            </a:pPr>
            <a:r>
              <a:rPr lang="pt-BR" spc="-55" dirty="0">
                <a:cs typeface="Century Gothic"/>
              </a:rPr>
              <a:t> A</a:t>
            </a:r>
            <a:r>
              <a:rPr lang="pt-BR" dirty="0">
                <a:cs typeface="Century Gothic"/>
              </a:rPr>
              <a:t>lta</a:t>
            </a:r>
            <a:r>
              <a:rPr lang="pt-BR" spc="-55" dirty="0">
                <a:cs typeface="Century Gothic"/>
              </a:rPr>
              <a:t> </a:t>
            </a:r>
            <a:r>
              <a:rPr lang="pt-BR" dirty="0">
                <a:cs typeface="Century Gothic"/>
              </a:rPr>
              <a:t>qualidade;</a:t>
            </a:r>
            <a:endParaRPr lang="pt-BR" spc="-65" dirty="0">
              <a:cs typeface="Century Gothic"/>
            </a:endParaRPr>
          </a:p>
          <a:p>
            <a:pPr marL="755015" marR="5080" lvl="1" indent="-285750" algn="just">
              <a:lnSpc>
                <a:spcPct val="100000"/>
              </a:lnSpc>
              <a:buClr>
                <a:srgbClr val="415487"/>
              </a:buClr>
              <a:buFont typeface="Arial" panose="020B0604020202020204" pitchFamily="34" charset="0"/>
              <a:buChar char="•"/>
              <a:tabLst>
                <a:tab pos="241300" algn="l"/>
              </a:tabLst>
            </a:pPr>
            <a:r>
              <a:rPr lang="pt-BR" dirty="0">
                <a:cs typeface="Century Gothic"/>
              </a:rPr>
              <a:t>Flexibilidade</a:t>
            </a:r>
            <a:r>
              <a:rPr lang="pt-BR" spc="-60" dirty="0">
                <a:cs typeface="Century Gothic"/>
              </a:rPr>
              <a:t> </a:t>
            </a:r>
            <a:r>
              <a:rPr lang="pt-BR" dirty="0">
                <a:cs typeface="Century Gothic"/>
              </a:rPr>
              <a:t>arquitetônica,</a:t>
            </a:r>
            <a:r>
              <a:rPr lang="pt-BR" spc="-70" dirty="0">
                <a:cs typeface="Century Gothic"/>
              </a:rPr>
              <a:t> </a:t>
            </a:r>
          </a:p>
          <a:p>
            <a:pPr marL="755015" marR="5080" lvl="1" indent="-285750" algn="just">
              <a:lnSpc>
                <a:spcPct val="100000"/>
              </a:lnSpc>
              <a:buClr>
                <a:srgbClr val="415487"/>
              </a:buClr>
              <a:buFont typeface="Arial" panose="020B0604020202020204" pitchFamily="34" charset="0"/>
              <a:buChar char="•"/>
              <a:tabLst>
                <a:tab pos="241300" algn="l"/>
              </a:tabLst>
            </a:pPr>
            <a:r>
              <a:rPr lang="pt-BR" dirty="0">
                <a:cs typeface="Century Gothic"/>
              </a:rPr>
              <a:t>Redução em</a:t>
            </a:r>
            <a:r>
              <a:rPr lang="pt-BR" spc="-50" dirty="0">
                <a:cs typeface="Century Gothic"/>
              </a:rPr>
              <a:t> </a:t>
            </a:r>
            <a:r>
              <a:rPr lang="pt-BR" spc="-10" dirty="0">
                <a:cs typeface="Century Gothic"/>
              </a:rPr>
              <a:t>patologias </a:t>
            </a:r>
            <a:r>
              <a:rPr lang="pt-BR" dirty="0">
                <a:cs typeface="Century Gothic"/>
              </a:rPr>
              <a:t>e</a:t>
            </a:r>
            <a:r>
              <a:rPr lang="pt-BR" spc="30" dirty="0">
                <a:cs typeface="Century Gothic"/>
              </a:rPr>
              <a:t> </a:t>
            </a:r>
            <a:r>
              <a:rPr lang="pt-BR" dirty="0">
                <a:cs typeface="Century Gothic"/>
              </a:rPr>
              <a:t>manutenções</a:t>
            </a:r>
            <a:r>
              <a:rPr lang="pt-BR" spc="35" dirty="0">
                <a:cs typeface="Century Gothic"/>
              </a:rPr>
              <a:t> </a:t>
            </a:r>
            <a:r>
              <a:rPr lang="pt-BR" dirty="0">
                <a:cs typeface="Century Gothic"/>
              </a:rPr>
              <a:t>futuras;</a:t>
            </a:r>
            <a:endParaRPr lang="pt-BR" spc="30" dirty="0">
              <a:cs typeface="Century Gothic"/>
            </a:endParaRPr>
          </a:p>
          <a:p>
            <a:pPr marL="755015" marR="5080" lvl="1" indent="-285750" algn="just">
              <a:lnSpc>
                <a:spcPct val="100000"/>
              </a:lnSpc>
              <a:buClr>
                <a:srgbClr val="415487"/>
              </a:buClr>
              <a:buFont typeface="Arial" panose="020B0604020202020204" pitchFamily="34" charset="0"/>
              <a:buChar char="•"/>
              <a:tabLst>
                <a:tab pos="241300" algn="l"/>
              </a:tabLst>
            </a:pPr>
            <a:r>
              <a:rPr lang="pt-BR" dirty="0">
                <a:cs typeface="Century Gothic"/>
              </a:rPr>
              <a:t>Custo</a:t>
            </a:r>
            <a:r>
              <a:rPr lang="pt-BR" spc="35" dirty="0">
                <a:cs typeface="Century Gothic"/>
              </a:rPr>
              <a:t> </a:t>
            </a:r>
            <a:r>
              <a:rPr lang="pt-BR" dirty="0">
                <a:cs typeface="Century Gothic"/>
              </a:rPr>
              <a:t>controlado</a:t>
            </a:r>
            <a:r>
              <a:rPr lang="pt-BR" spc="25" dirty="0">
                <a:cs typeface="Century Gothic"/>
              </a:rPr>
              <a:t> </a:t>
            </a:r>
            <a:r>
              <a:rPr lang="pt-BR" dirty="0">
                <a:cs typeface="Century Gothic"/>
              </a:rPr>
              <a:t>em</a:t>
            </a:r>
            <a:r>
              <a:rPr lang="pt-BR" spc="35" dirty="0">
                <a:cs typeface="Century Gothic"/>
              </a:rPr>
              <a:t> </a:t>
            </a:r>
            <a:r>
              <a:rPr lang="pt-BR" dirty="0">
                <a:cs typeface="Century Gothic"/>
              </a:rPr>
              <a:t>conformidade</a:t>
            </a:r>
            <a:r>
              <a:rPr lang="pt-BR" spc="40" dirty="0">
                <a:cs typeface="Century Gothic"/>
              </a:rPr>
              <a:t> </a:t>
            </a:r>
            <a:r>
              <a:rPr lang="pt-BR" dirty="0">
                <a:cs typeface="Century Gothic"/>
              </a:rPr>
              <a:t>com</a:t>
            </a:r>
            <a:r>
              <a:rPr lang="pt-BR" spc="35" dirty="0">
                <a:cs typeface="Century Gothic"/>
              </a:rPr>
              <a:t> </a:t>
            </a:r>
            <a:r>
              <a:rPr lang="pt-BR" spc="-50" dirty="0">
                <a:cs typeface="Century Gothic"/>
              </a:rPr>
              <a:t>o </a:t>
            </a:r>
            <a:r>
              <a:rPr lang="pt-BR" dirty="0">
                <a:cs typeface="Century Gothic"/>
              </a:rPr>
              <a:t>planejado;</a:t>
            </a:r>
          </a:p>
          <a:p>
            <a:pPr marL="755015" marR="5080" lvl="1" indent="-285750" algn="just">
              <a:lnSpc>
                <a:spcPct val="100000"/>
              </a:lnSpc>
              <a:buClr>
                <a:srgbClr val="415487"/>
              </a:buClr>
              <a:buFont typeface="Arial" panose="020B0604020202020204" pitchFamily="34" charset="0"/>
              <a:buChar char="•"/>
              <a:tabLst>
                <a:tab pos="241300" algn="l"/>
              </a:tabLst>
            </a:pPr>
            <a:r>
              <a:rPr lang="pt-BR" dirty="0">
                <a:cs typeface="Century Gothic"/>
              </a:rPr>
              <a:t>Em</a:t>
            </a:r>
            <a:r>
              <a:rPr lang="pt-BR" spc="55" dirty="0">
                <a:cs typeface="Century Gothic"/>
              </a:rPr>
              <a:t> </a:t>
            </a:r>
            <a:r>
              <a:rPr lang="pt-BR" dirty="0">
                <a:cs typeface="Century Gothic"/>
              </a:rPr>
              <a:t>conformidade</a:t>
            </a:r>
            <a:r>
              <a:rPr lang="pt-BR" spc="50" dirty="0">
                <a:cs typeface="Century Gothic"/>
              </a:rPr>
              <a:t> </a:t>
            </a:r>
            <a:r>
              <a:rPr lang="pt-BR" dirty="0">
                <a:cs typeface="Century Gothic"/>
              </a:rPr>
              <a:t>com</a:t>
            </a:r>
            <a:r>
              <a:rPr lang="pt-BR" spc="275" dirty="0">
                <a:cs typeface="Century Gothic"/>
              </a:rPr>
              <a:t>  </a:t>
            </a:r>
            <a:r>
              <a:rPr lang="pt-BR" dirty="0">
                <a:cs typeface="Century Gothic"/>
              </a:rPr>
              <a:t>as</a:t>
            </a:r>
            <a:r>
              <a:rPr lang="pt-BR" spc="55" dirty="0">
                <a:cs typeface="Century Gothic"/>
              </a:rPr>
              <a:t> </a:t>
            </a:r>
            <a:r>
              <a:rPr lang="pt-BR" dirty="0">
                <a:cs typeface="Century Gothic"/>
              </a:rPr>
              <a:t>normas</a:t>
            </a:r>
            <a:r>
              <a:rPr lang="pt-BR" spc="55" dirty="0">
                <a:cs typeface="Century Gothic"/>
              </a:rPr>
              <a:t> </a:t>
            </a:r>
            <a:r>
              <a:rPr lang="pt-BR" dirty="0">
                <a:cs typeface="Century Gothic"/>
              </a:rPr>
              <a:t>brasileiras</a:t>
            </a:r>
            <a:r>
              <a:rPr lang="pt-BR" spc="55" dirty="0">
                <a:cs typeface="Century Gothic"/>
              </a:rPr>
              <a:t> </a:t>
            </a:r>
            <a:r>
              <a:rPr lang="pt-BR" dirty="0">
                <a:cs typeface="Century Gothic"/>
              </a:rPr>
              <a:t>e</a:t>
            </a:r>
            <a:r>
              <a:rPr lang="pt-BR" spc="40" dirty="0">
                <a:cs typeface="Century Gothic"/>
              </a:rPr>
              <a:t> </a:t>
            </a:r>
            <a:r>
              <a:rPr lang="pt-BR" spc="-10" dirty="0">
                <a:cs typeface="Century Gothic"/>
              </a:rPr>
              <a:t>internacionais, </a:t>
            </a:r>
            <a:r>
              <a:rPr lang="pt-BR" dirty="0">
                <a:cs typeface="Century Gothic"/>
              </a:rPr>
              <a:t>trazendo</a:t>
            </a:r>
            <a:r>
              <a:rPr lang="pt-BR" spc="240" dirty="0">
                <a:cs typeface="Century Gothic"/>
              </a:rPr>
              <a:t> </a:t>
            </a:r>
            <a:r>
              <a:rPr lang="pt-BR" dirty="0">
                <a:cs typeface="Century Gothic"/>
              </a:rPr>
              <a:t>grande</a:t>
            </a:r>
            <a:r>
              <a:rPr lang="pt-BR" spc="245" dirty="0">
                <a:cs typeface="Century Gothic"/>
              </a:rPr>
              <a:t> </a:t>
            </a:r>
            <a:r>
              <a:rPr lang="pt-BR" dirty="0">
                <a:cs typeface="Century Gothic"/>
              </a:rPr>
              <a:t>competitividade</a:t>
            </a:r>
            <a:r>
              <a:rPr lang="pt-BR" spc="250" dirty="0">
                <a:cs typeface="Century Gothic"/>
              </a:rPr>
              <a:t> </a:t>
            </a:r>
            <a:r>
              <a:rPr lang="pt-BR" dirty="0">
                <a:cs typeface="Century Gothic"/>
              </a:rPr>
              <a:t>para</a:t>
            </a:r>
            <a:r>
              <a:rPr lang="pt-BR" spc="250" dirty="0">
                <a:cs typeface="Century Gothic"/>
              </a:rPr>
              <a:t> </a:t>
            </a:r>
            <a:r>
              <a:rPr lang="pt-BR" dirty="0">
                <a:cs typeface="Century Gothic"/>
              </a:rPr>
              <a:t>o</a:t>
            </a:r>
            <a:r>
              <a:rPr lang="pt-BR" spc="245" dirty="0">
                <a:cs typeface="Century Gothic"/>
              </a:rPr>
              <a:t> </a:t>
            </a:r>
            <a:r>
              <a:rPr lang="pt-BR" dirty="0">
                <a:cs typeface="Century Gothic"/>
              </a:rPr>
              <a:t>mercado</a:t>
            </a:r>
            <a:r>
              <a:rPr lang="pt-BR" spc="250" dirty="0">
                <a:cs typeface="Century Gothic"/>
              </a:rPr>
              <a:t> </a:t>
            </a:r>
            <a:r>
              <a:rPr lang="pt-BR" dirty="0">
                <a:cs typeface="Century Gothic"/>
              </a:rPr>
              <a:t>da</a:t>
            </a:r>
            <a:r>
              <a:rPr lang="pt-BR" spc="245" dirty="0">
                <a:cs typeface="Century Gothic"/>
              </a:rPr>
              <a:t> </a:t>
            </a:r>
            <a:r>
              <a:rPr lang="pt-BR" dirty="0">
                <a:cs typeface="Century Gothic"/>
              </a:rPr>
              <a:t>construção</a:t>
            </a:r>
            <a:r>
              <a:rPr lang="pt-BR" spc="250" dirty="0">
                <a:cs typeface="Century Gothic"/>
              </a:rPr>
              <a:t> </a:t>
            </a:r>
            <a:r>
              <a:rPr lang="pt-BR" spc="-10" dirty="0">
                <a:cs typeface="Century Gothic"/>
              </a:rPr>
              <a:t>civil tradicional.</a:t>
            </a:r>
          </a:p>
          <a:p>
            <a:pPr marL="297815" marR="5080" indent="-285750" algn="just">
              <a:lnSpc>
                <a:spcPct val="100000"/>
              </a:lnSpc>
              <a:buClr>
                <a:srgbClr val="415487"/>
              </a:buClr>
              <a:buFont typeface="Arial" panose="020B0604020202020204" pitchFamily="34" charset="0"/>
              <a:buChar char="•"/>
              <a:tabLst>
                <a:tab pos="241300" algn="l"/>
              </a:tabLst>
            </a:pPr>
            <a:endParaRPr lang="pt-BR" sz="1050" spc="-10" dirty="0"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7958833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 7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833" y="3672460"/>
            <a:ext cx="4579082" cy="1826020"/>
          </a:xfrm>
          <a:prstGeom prst="rect">
            <a:avLst/>
          </a:prstGeom>
        </p:spPr>
      </p:pic>
      <p:pic>
        <p:nvPicPr>
          <p:cNvPr id="23" name="Image 8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9280" y="3383364"/>
            <a:ext cx="238125" cy="190500"/>
          </a:xfrm>
          <a:prstGeom prst="rect">
            <a:avLst/>
          </a:prstGeom>
        </p:spPr>
      </p:pic>
      <p:sp>
        <p:nvSpPr>
          <p:cNvPr id="24" name="Text 13"/>
          <p:cNvSpPr/>
          <p:nvPr/>
        </p:nvSpPr>
        <p:spPr>
          <a:xfrm>
            <a:off x="6077047" y="3354539"/>
            <a:ext cx="6117028" cy="55399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r>
              <a:rPr lang="en-US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Pesquisa em pré-moldados de </a:t>
            </a:r>
            <a:r>
              <a:rPr lang="en-US" dirty="0" err="1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concreto</a:t>
            </a:r>
            <a:r>
              <a:rPr lang="en-US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e </a:t>
            </a:r>
            <a:r>
              <a:rPr lang="en-US" dirty="0" err="1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novos</a:t>
            </a:r>
            <a:r>
              <a:rPr lang="en-US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dirty="0" err="1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materiais</a:t>
            </a:r>
            <a:r>
              <a:rPr lang="en-US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;</a:t>
            </a:r>
            <a:endParaRPr lang="en-US" dirty="0"/>
          </a:p>
        </p:txBody>
      </p:sp>
      <p:pic>
        <p:nvPicPr>
          <p:cNvPr id="25" name="Image 9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2323" y="4352576"/>
            <a:ext cx="142875" cy="190500"/>
          </a:xfrm>
          <a:prstGeom prst="rect">
            <a:avLst/>
          </a:prstGeom>
        </p:spPr>
      </p:pic>
      <p:sp>
        <p:nvSpPr>
          <p:cNvPr id="26" name="Text 14"/>
          <p:cNvSpPr/>
          <p:nvPr/>
        </p:nvSpPr>
        <p:spPr>
          <a:xfrm>
            <a:off x="6077046" y="4308471"/>
            <a:ext cx="3863237" cy="27699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Inovação em </a:t>
            </a:r>
            <a:r>
              <a:rPr lang="en-US" dirty="0" err="1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sistemas</a:t>
            </a:r>
            <a:r>
              <a:rPr lang="en-US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dirty="0" err="1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construtivos</a:t>
            </a:r>
            <a:r>
              <a:rPr lang="en-US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;</a:t>
            </a:r>
            <a:endParaRPr lang="en-US" dirty="0"/>
          </a:p>
        </p:txBody>
      </p:sp>
      <p:pic>
        <p:nvPicPr>
          <p:cNvPr id="27" name="Image 10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71380" y="4727700"/>
            <a:ext cx="238125" cy="190500"/>
          </a:xfrm>
          <a:prstGeom prst="rect">
            <a:avLst/>
          </a:prstGeom>
        </p:spPr>
      </p:pic>
      <p:sp>
        <p:nvSpPr>
          <p:cNvPr id="28" name="Text 15"/>
          <p:cNvSpPr/>
          <p:nvPr/>
        </p:nvSpPr>
        <p:spPr>
          <a:xfrm>
            <a:off x="6077046" y="4689937"/>
            <a:ext cx="3555460" cy="27699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Formação de </a:t>
            </a:r>
            <a:r>
              <a:rPr lang="en-US" dirty="0" err="1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recursos</a:t>
            </a:r>
            <a:r>
              <a:rPr lang="en-US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dirty="0" err="1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humanos</a:t>
            </a:r>
            <a:r>
              <a:rPr lang="en-US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;</a:t>
            </a:r>
            <a:endParaRPr lang="en-US" dirty="0"/>
          </a:p>
        </p:txBody>
      </p:sp>
      <p:pic>
        <p:nvPicPr>
          <p:cNvPr id="30" name="Image 11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15056" y="5088263"/>
            <a:ext cx="190500" cy="190500"/>
          </a:xfrm>
          <a:prstGeom prst="rect">
            <a:avLst/>
          </a:prstGeom>
        </p:spPr>
      </p:pic>
      <p:sp>
        <p:nvSpPr>
          <p:cNvPr id="31" name="Text 17"/>
          <p:cNvSpPr/>
          <p:nvPr/>
        </p:nvSpPr>
        <p:spPr>
          <a:xfrm>
            <a:off x="6077046" y="5036919"/>
            <a:ext cx="4820230" cy="27699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dirty="0" err="1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Intercambio</a:t>
            </a:r>
            <a:r>
              <a:rPr lang="en-US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com </a:t>
            </a:r>
            <a:r>
              <a:rPr lang="en-US" dirty="0" err="1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tecnologias</a:t>
            </a:r>
            <a:r>
              <a:rPr lang="en-US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dirty="0" err="1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internacionais</a:t>
            </a:r>
            <a:r>
              <a:rPr lang="en-US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;</a:t>
            </a:r>
            <a:endParaRPr lang="en-US" dirty="0"/>
          </a:p>
        </p:txBody>
      </p:sp>
      <p:pic>
        <p:nvPicPr>
          <p:cNvPr id="32" name="Image 12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07266" y="5470398"/>
            <a:ext cx="190500" cy="190500"/>
          </a:xfrm>
          <a:prstGeom prst="rect">
            <a:avLst/>
          </a:prstGeom>
        </p:spPr>
      </p:pic>
      <p:sp>
        <p:nvSpPr>
          <p:cNvPr id="33" name="Text 18"/>
          <p:cNvSpPr/>
          <p:nvPr/>
        </p:nvSpPr>
        <p:spPr>
          <a:xfrm>
            <a:off x="6041812" y="5381813"/>
            <a:ext cx="4477188" cy="27699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dirty="0" err="1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Laboratórios</a:t>
            </a:r>
            <a:r>
              <a:rPr lang="en-US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de </a:t>
            </a:r>
            <a:r>
              <a:rPr lang="en-US" dirty="0" err="1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materiais</a:t>
            </a:r>
            <a:r>
              <a:rPr lang="en-US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dirty="0" err="1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especializados</a:t>
            </a:r>
            <a:r>
              <a:rPr lang="en-US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;</a:t>
            </a:r>
            <a:endParaRPr lang="en-US" dirty="0"/>
          </a:p>
        </p:txBody>
      </p:sp>
      <p:sp>
        <p:nvSpPr>
          <p:cNvPr id="39" name="CuadroTexto 38">
            <a:extLst>
              <a:ext uri="{FF2B5EF4-FFF2-40B4-BE49-F238E27FC236}">
                <a16:creationId xmlns:a16="http://schemas.microsoft.com/office/drawing/2014/main" id="{D59822ED-6756-5EE1-E245-F3CF616585A9}"/>
              </a:ext>
            </a:extLst>
          </p:cNvPr>
          <p:cNvSpPr txBox="1"/>
          <p:nvPr/>
        </p:nvSpPr>
        <p:spPr>
          <a:xfrm>
            <a:off x="6095967" y="217352"/>
            <a:ext cx="65" cy="41549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>
            <a:defPPr rtl="0">
              <a:defRPr lang="pt-BR"/>
            </a:defPPr>
            <a:lvl1pPr algn="ctr">
              <a:defRPr sz="2700" b="1">
                <a:solidFill>
                  <a:srgbClr val="0066C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defRPr>
            </a:lvl1pPr>
          </a:lstStyle>
          <a:p>
            <a:endParaRPr lang="pt-BR" dirty="0"/>
          </a:p>
        </p:txBody>
      </p:sp>
      <p:pic>
        <p:nvPicPr>
          <p:cNvPr id="40" name="Image 6" descr="preencoded.png">
            <a:extLst>
              <a:ext uri="{FF2B5EF4-FFF2-40B4-BE49-F238E27FC236}">
                <a16:creationId xmlns:a16="http://schemas.microsoft.com/office/drawing/2014/main" id="{3B1AFFA2-9F17-58CC-15D5-5373ED139B6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93093" y="5828854"/>
            <a:ext cx="190500" cy="190500"/>
          </a:xfrm>
          <a:prstGeom prst="rect">
            <a:avLst/>
          </a:prstGeom>
        </p:spPr>
      </p:pic>
      <p:sp>
        <p:nvSpPr>
          <p:cNvPr id="41" name="Text 9">
            <a:extLst>
              <a:ext uri="{FF2B5EF4-FFF2-40B4-BE49-F238E27FC236}">
                <a16:creationId xmlns:a16="http://schemas.microsoft.com/office/drawing/2014/main" id="{32E31A76-C10B-F09C-8E77-723137CD8734}"/>
              </a:ext>
            </a:extLst>
          </p:cNvPr>
          <p:cNvSpPr/>
          <p:nvPr/>
        </p:nvSpPr>
        <p:spPr>
          <a:xfrm>
            <a:off x="6041812" y="5785604"/>
            <a:ext cx="3044103" cy="27699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Conformidade com </a:t>
            </a:r>
            <a:r>
              <a:rPr lang="en-US" dirty="0" err="1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normas</a:t>
            </a:r>
            <a:r>
              <a:rPr lang="en-US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.</a:t>
            </a:r>
            <a:endParaRPr lang="en-US" dirty="0"/>
          </a:p>
        </p:txBody>
      </p:sp>
      <p:sp>
        <p:nvSpPr>
          <p:cNvPr id="43" name="Text 5">
            <a:extLst>
              <a:ext uri="{FF2B5EF4-FFF2-40B4-BE49-F238E27FC236}">
                <a16:creationId xmlns:a16="http://schemas.microsoft.com/office/drawing/2014/main" id="{8B38C02F-4F50-81E5-23DC-8EC7289D5C43}"/>
              </a:ext>
            </a:extLst>
          </p:cNvPr>
          <p:cNvSpPr/>
          <p:nvPr/>
        </p:nvSpPr>
        <p:spPr>
          <a:xfrm>
            <a:off x="6077046" y="3959584"/>
            <a:ext cx="6571652" cy="276999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r>
              <a:rPr lang="en-US" dirty="0" err="1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Validação</a:t>
            </a:r>
            <a:r>
              <a:rPr lang="en-US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de </a:t>
            </a:r>
            <a:r>
              <a:rPr lang="en-US" dirty="0" err="1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novas</a:t>
            </a:r>
            <a:r>
              <a:rPr lang="en-US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dirty="0" err="1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tecnológias</a:t>
            </a:r>
            <a:r>
              <a:rPr lang="en-US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e </a:t>
            </a:r>
            <a:r>
              <a:rPr lang="en-US" dirty="0" err="1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novas</a:t>
            </a:r>
            <a:r>
              <a:rPr lang="en-US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dirty="0" err="1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patentes</a:t>
            </a:r>
            <a:r>
              <a:rPr lang="en-US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;</a:t>
            </a:r>
            <a:endParaRPr lang="en-US" dirty="0"/>
          </a:p>
        </p:txBody>
      </p:sp>
      <p:sp>
        <p:nvSpPr>
          <p:cNvPr id="2" name="Text 0">
            <a:extLst>
              <a:ext uri="{FF2B5EF4-FFF2-40B4-BE49-F238E27FC236}">
                <a16:creationId xmlns:a16="http://schemas.microsoft.com/office/drawing/2014/main" id="{A98A4F0D-1744-B8BD-FFD7-501915751461}"/>
              </a:ext>
            </a:extLst>
          </p:cNvPr>
          <p:cNvSpPr/>
          <p:nvPr/>
        </p:nvSpPr>
        <p:spPr>
          <a:xfrm>
            <a:off x="1361210" y="394673"/>
            <a:ext cx="8616141" cy="41549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2700" b="1" dirty="0" err="1">
                <a:solidFill>
                  <a:srgbClr val="0066C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Parceria</a:t>
            </a:r>
            <a:r>
              <a:rPr lang="en-US" sz="2700" b="1" dirty="0">
                <a:solidFill>
                  <a:srgbClr val="0066C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2700" b="1" dirty="0" err="1">
                <a:solidFill>
                  <a:srgbClr val="0066C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Estratégica</a:t>
            </a:r>
            <a:r>
              <a:rPr lang="en-US" sz="2700" b="1" dirty="0">
                <a:solidFill>
                  <a:srgbClr val="0066C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: Pesquisa e </a:t>
            </a:r>
            <a:r>
              <a:rPr lang="en-US" sz="2700" b="1" dirty="0" err="1">
                <a:solidFill>
                  <a:srgbClr val="0066C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Desenvolvimento</a:t>
            </a:r>
            <a:endParaRPr lang="pt-BR" sz="2700" b="1" dirty="0">
              <a:solidFill>
                <a:srgbClr val="0066CC"/>
              </a:solidFill>
              <a:latin typeface="Noto Sans" pitchFamily="34" charset="0"/>
              <a:ea typeface="Noto Sans" pitchFamily="34" charset="-122"/>
              <a:cs typeface="Noto Sans" pitchFamily="34" charset="-120"/>
            </a:endParaRPr>
          </a:p>
        </p:txBody>
      </p:sp>
      <p:pic>
        <p:nvPicPr>
          <p:cNvPr id="36" name="Image 3" descr="preencoded.png">
            <a:extLst>
              <a:ext uri="{FF2B5EF4-FFF2-40B4-BE49-F238E27FC236}">
                <a16:creationId xmlns:a16="http://schemas.microsoft.com/office/drawing/2014/main" id="{E1657898-0139-8619-6A3B-88EC61AD2C6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07266" y="3966965"/>
            <a:ext cx="190500" cy="190500"/>
          </a:xfrm>
          <a:prstGeom prst="rect">
            <a:avLst/>
          </a:prstGeom>
        </p:spPr>
      </p:pic>
      <p:sp>
        <p:nvSpPr>
          <p:cNvPr id="46" name="CuadroTexto 45">
            <a:extLst>
              <a:ext uri="{FF2B5EF4-FFF2-40B4-BE49-F238E27FC236}">
                <a16:creationId xmlns:a16="http://schemas.microsoft.com/office/drawing/2014/main" id="{3FDBEE58-6550-875D-1CF2-EC1C9828F47E}"/>
              </a:ext>
            </a:extLst>
          </p:cNvPr>
          <p:cNvSpPr txBox="1"/>
          <p:nvPr/>
        </p:nvSpPr>
        <p:spPr>
          <a:xfrm>
            <a:off x="252881" y="960090"/>
            <a:ext cx="11686171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2000" b="0" i="0" u="none" strike="noStrike" baseline="0" dirty="0">
                <a:solidFill>
                  <a:srgbClr val="000000"/>
                </a:solidFill>
              </a:rPr>
              <a:t>	Núcleo de Estudos e Tecnologia em Pré-Moldados de Concreto (</a:t>
            </a:r>
            <a:r>
              <a:rPr lang="pt-BR" sz="2000" b="0" i="0" u="none" strike="noStrike" baseline="0" dirty="0" err="1">
                <a:solidFill>
                  <a:srgbClr val="000000"/>
                </a:solidFill>
              </a:rPr>
              <a:t>NETPre</a:t>
            </a:r>
            <a:r>
              <a:rPr lang="pt-BR" sz="2000" b="0" i="0" u="none" strike="noStrike" baseline="0" dirty="0">
                <a:solidFill>
                  <a:srgbClr val="000000"/>
                </a:solidFill>
              </a:rPr>
              <a:t>) da Universidade Federal de São Carlos (UFSCar) foi criado em 2004 a partir de um Programa de Pesquisa Pós-Doutoral em Centros Emergentes da FAPESP. </a:t>
            </a:r>
            <a:endParaRPr lang="pt-BR" b="0" i="0" u="none" strike="noStrike" baseline="0" dirty="0">
              <a:solidFill>
                <a:srgbClr val="000000"/>
              </a:solidFill>
            </a:endParaRPr>
          </a:p>
          <a:p>
            <a:pPr algn="just"/>
            <a:r>
              <a:rPr lang="pt-BR" sz="2000" dirty="0">
                <a:solidFill>
                  <a:srgbClr val="000000"/>
                </a:solidFill>
              </a:rPr>
              <a:t>	</a:t>
            </a:r>
            <a:r>
              <a:rPr lang="pt-BR" sz="2000" b="0" i="0" u="none" strike="noStrike" baseline="0" dirty="0">
                <a:solidFill>
                  <a:srgbClr val="000000"/>
                </a:solidFill>
              </a:rPr>
              <a:t>Através do Convênio Institucional de Colaboração Tecnológica entre a UFSCar com a Associação Brasileira de Construção Industrializada </a:t>
            </a:r>
            <a:r>
              <a:rPr lang="pt-BR" sz="2000" dirty="0">
                <a:solidFill>
                  <a:srgbClr val="000000"/>
                </a:solidFill>
              </a:rPr>
              <a:t>de Concreto (ABCIC), </a:t>
            </a:r>
            <a:r>
              <a:rPr lang="pt-BR" sz="2000" b="0" i="0" u="none" strike="noStrike" baseline="0" dirty="0">
                <a:solidFill>
                  <a:srgbClr val="000000"/>
                </a:solidFill>
              </a:rPr>
              <a:t>foi construído em 2005 na UFSCar o primeiro laboratório dedicado ao estudo das Estruturas Pré-Moldadas de Concreto no Brasil.</a:t>
            </a:r>
            <a:endParaRPr lang="pt-BR" sz="2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6" grpId="0" animBg="1"/>
      <p:bldP spid="28" grpId="0" animBg="1"/>
      <p:bldP spid="31" grpId="0" animBg="1"/>
      <p:bldP spid="33" grpId="0" animBg="1"/>
      <p:bldP spid="41" grpId="0" animBg="1"/>
      <p:bldP spid="4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2">
            <a:extLst>
              <a:ext uri="{FF2B5EF4-FFF2-40B4-BE49-F238E27FC236}">
                <a16:creationId xmlns:a16="http://schemas.microsoft.com/office/drawing/2014/main" id="{200C8D1D-879D-1659-AF4A-DEA79D23499E}"/>
              </a:ext>
            </a:extLst>
          </p:cNvPr>
          <p:cNvSpPr txBox="1">
            <a:spLocks/>
          </p:cNvSpPr>
          <p:nvPr/>
        </p:nvSpPr>
        <p:spPr>
          <a:xfrm>
            <a:off x="3556373" y="4358032"/>
            <a:ext cx="3523559" cy="321242"/>
          </a:xfrm>
          <a:prstGeom prst="rect">
            <a:avLst/>
          </a:prstGeom>
        </p:spPr>
        <p:txBody>
          <a:bodyPr vert="horz" wrap="square" lIns="0" tIns="13335" rIns="0" bIns="0" rtlCol="0" anchor="b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spc="600" baseline="0">
                <a:solidFill>
                  <a:schemeClr val="tx1"/>
                </a:solidFill>
                <a:latin typeface="+mj-lt"/>
                <a:ea typeface="+mj-ea"/>
                <a:cs typeface="Arial Black" panose="020B0604020202020204" pitchFamily="34" charset="0"/>
              </a:defRPr>
            </a:lvl1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pt-BR" sz="2000" dirty="0"/>
              <a:t>Michel </a:t>
            </a:r>
            <a:r>
              <a:rPr lang="pt-BR" sz="2000" spc="-25" dirty="0"/>
              <a:t> </a:t>
            </a:r>
            <a:r>
              <a:rPr lang="pt-BR" sz="2000" dirty="0" err="1"/>
              <a:t>Zeenni</a:t>
            </a:r>
            <a:endParaRPr lang="pt-BR" sz="2000" dirty="0"/>
          </a:p>
        </p:txBody>
      </p:sp>
      <p:sp>
        <p:nvSpPr>
          <p:cNvPr id="8" name="object 4">
            <a:extLst>
              <a:ext uri="{FF2B5EF4-FFF2-40B4-BE49-F238E27FC236}">
                <a16:creationId xmlns:a16="http://schemas.microsoft.com/office/drawing/2014/main" id="{AF8EAB42-4190-F71A-D5F0-6DDD3659F6A8}"/>
              </a:ext>
            </a:extLst>
          </p:cNvPr>
          <p:cNvSpPr txBox="1"/>
          <p:nvPr/>
        </p:nvSpPr>
        <p:spPr>
          <a:xfrm>
            <a:off x="3556373" y="5426603"/>
            <a:ext cx="5079253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pt-BR" sz="2000" b="1" cap="all" spc="600" dirty="0">
                <a:latin typeface="+mj-lt"/>
                <a:ea typeface="+mj-ea"/>
              </a:rPr>
              <a:t>JOSE EDUARDO AMORIM</a:t>
            </a:r>
          </a:p>
        </p:txBody>
      </p:sp>
      <p:sp>
        <p:nvSpPr>
          <p:cNvPr id="2" name="object 4">
            <a:extLst>
              <a:ext uri="{FF2B5EF4-FFF2-40B4-BE49-F238E27FC236}">
                <a16:creationId xmlns:a16="http://schemas.microsoft.com/office/drawing/2014/main" id="{88544A03-36A9-AB67-ED92-AAECB0AB72A0}"/>
              </a:ext>
            </a:extLst>
          </p:cNvPr>
          <p:cNvSpPr txBox="1"/>
          <p:nvPr/>
        </p:nvSpPr>
        <p:spPr>
          <a:xfrm>
            <a:off x="3556373" y="5747845"/>
            <a:ext cx="5079253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160"/>
              </a:spcBef>
            </a:pPr>
            <a:r>
              <a:rPr sz="2000" u="sng" spc="-10" dirty="0">
                <a:uFill>
                  <a:solidFill>
                    <a:srgbClr val="5877C4"/>
                  </a:solidFill>
                </a:uFill>
                <a:latin typeface="Arial Nova" panose="020B05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jeadawt@gmail.com</a:t>
            </a:r>
            <a:r>
              <a:rPr lang="pt-BR" sz="2000" u="sng" spc="-10" dirty="0">
                <a:uFill>
                  <a:solidFill>
                    <a:srgbClr val="5877C4"/>
                  </a:solidFill>
                </a:uFill>
                <a:latin typeface="Arial Nova" panose="020B0504020202020204" pitchFamily="34" charset="0"/>
              </a:rPr>
              <a:t>          11 – 98850 3415</a:t>
            </a:r>
            <a:endParaRPr sz="2000" u="sng" spc="-10" dirty="0">
              <a:uFill>
                <a:solidFill>
                  <a:srgbClr val="5877C4"/>
                </a:solidFill>
              </a:uFill>
              <a:latin typeface="Arial Nova" panose="020B0504020202020204" pitchFamily="34" charset="0"/>
            </a:endParaRPr>
          </a:p>
        </p:txBody>
      </p:sp>
      <p:sp>
        <p:nvSpPr>
          <p:cNvPr id="3" name="object 4">
            <a:extLst>
              <a:ext uri="{FF2B5EF4-FFF2-40B4-BE49-F238E27FC236}">
                <a16:creationId xmlns:a16="http://schemas.microsoft.com/office/drawing/2014/main" id="{14C0FC93-862F-1BEE-A612-4A30DA072F35}"/>
              </a:ext>
            </a:extLst>
          </p:cNvPr>
          <p:cNvSpPr txBox="1"/>
          <p:nvPr/>
        </p:nvSpPr>
        <p:spPr>
          <a:xfrm>
            <a:off x="3556373" y="4605333"/>
            <a:ext cx="5818588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2160"/>
              </a:spcBef>
            </a:pPr>
            <a:r>
              <a:rPr lang="pt-BR" sz="200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michel@zeenni.com.br</a:t>
            </a:r>
            <a:r>
              <a:rPr lang="pt-BR" sz="2000" dirty="0"/>
              <a:t>       </a:t>
            </a:r>
            <a:r>
              <a:rPr lang="pt-BR" sz="2000" u="sng" spc="-10" dirty="0">
                <a:uFill>
                  <a:solidFill>
                    <a:srgbClr val="5877C4"/>
                  </a:solidFill>
                </a:uFill>
                <a:latin typeface="Arial Nova" panose="020B0504020202020204" pitchFamily="34" charset="0"/>
              </a:rPr>
              <a:t>11 – 98222 6111</a:t>
            </a:r>
            <a:endParaRPr sz="2000" u="sng" spc="-10" dirty="0">
              <a:uFill>
                <a:solidFill>
                  <a:srgbClr val="5877C4"/>
                </a:solidFill>
              </a:uFill>
              <a:latin typeface="Arial Nova" panose="020B0504020202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B56A5A9-BAB4-ADCD-7FAE-D8C3ACC1B37D}"/>
              </a:ext>
            </a:extLst>
          </p:cNvPr>
          <p:cNvSpPr txBox="1">
            <a:spLocks/>
          </p:cNvSpPr>
          <p:nvPr/>
        </p:nvSpPr>
        <p:spPr>
          <a:xfrm>
            <a:off x="1431952" y="1829039"/>
            <a:ext cx="7772400" cy="1470025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spc="600" baseline="0">
                <a:solidFill>
                  <a:schemeClr val="tx1"/>
                </a:solidFill>
                <a:latin typeface="+mj-lt"/>
                <a:ea typeface="+mj-ea"/>
                <a:cs typeface="Arial Black" panose="020B0604020202020204" pitchFamily="34" charset="0"/>
              </a:defRPr>
            </a:lvl1pPr>
          </a:lstStyle>
          <a:p>
            <a:pPr algn="ctr">
              <a:defRPr sz="3200" b="1">
                <a:solidFill>
                  <a:srgbClr val="004B87"/>
                </a:solidFill>
              </a:defRPr>
            </a:pPr>
            <a:r>
              <a:rPr lang="pt-BR" sz="3200" dirty="0">
                <a:solidFill>
                  <a:srgbClr val="004B87"/>
                </a:solidFill>
              </a:rPr>
              <a:t>Obrigado!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8F8B54FA-1735-EC09-BF07-26050E651502}"/>
              </a:ext>
            </a:extLst>
          </p:cNvPr>
          <p:cNvSpPr txBox="1">
            <a:spLocks/>
          </p:cNvSpPr>
          <p:nvPr/>
        </p:nvSpPr>
        <p:spPr>
          <a:xfrm>
            <a:off x="-304801" y="3620306"/>
            <a:ext cx="6400800" cy="73501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Avenir Next LT Pro" panose="020B0504020202020204" pitchFamily="34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Avenir Next LT Pro" panose="020B0504020202020204" pitchFamily="34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Avenir Next LT Pro" panose="020B0504020202020204" pitchFamily="34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Avenir Next LT Pro" panose="020B0504020202020204" pitchFamily="34" charset="77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 sz="2400"/>
            </a:pPr>
            <a:r>
              <a:rPr lang="pt-BR" sz="2400" dirty="0"/>
              <a:t>Entre em contato:</a:t>
            </a:r>
          </a:p>
          <a:p>
            <a:pPr algn="ctr">
              <a:defRPr sz="2400"/>
            </a:pPr>
            <a:endParaRPr lang="pt-BR" sz="2400" dirty="0"/>
          </a:p>
          <a:p>
            <a:pPr algn="ctr">
              <a:defRPr sz="2400"/>
            </a:pPr>
            <a:endParaRPr lang="pt-BR" sz="2400" dirty="0"/>
          </a:p>
          <a:p>
            <a:pPr algn="ctr">
              <a:defRPr sz="2400"/>
            </a:pP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10237834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3AC040-EE5D-00D3-12A0-08C9ED05D9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FCFBD7B2-8F4F-92EF-10CF-6368368D6A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085" y="109835"/>
            <a:ext cx="4736687" cy="526463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pt-BR" sz="3200" dirty="0">
                <a:solidFill>
                  <a:srgbClr val="004B87"/>
                </a:solidFill>
              </a:rPr>
              <a:t>INTRODUÇÃO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C56F6061-79E6-5E3A-EAD3-3C203EE471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6301" y="728896"/>
            <a:ext cx="10739397" cy="5668809"/>
          </a:xfrm>
        </p:spPr>
        <p:txBody>
          <a:bodyPr rtlCol="0"/>
          <a:lstStyle/>
          <a:p>
            <a:pPr marL="755015" marR="5080" lvl="1" indent="-285750" algn="just">
              <a:lnSpc>
                <a:spcPct val="100000"/>
              </a:lnSpc>
              <a:buClr>
                <a:srgbClr val="415487"/>
              </a:buClr>
              <a:buFont typeface="Arial" panose="020B0604020202020204" pitchFamily="34" charset="0"/>
              <a:buChar char="•"/>
              <a:tabLst>
                <a:tab pos="241300" algn="l"/>
              </a:tabLst>
            </a:pPr>
            <a:endParaRPr lang="pt-BR" sz="100" dirty="0">
              <a:solidFill>
                <a:schemeClr val="tx1"/>
              </a:solidFill>
            </a:endParaRPr>
          </a:p>
          <a:p>
            <a:pPr lvl="0" algn="just"/>
            <a:r>
              <a:rPr lang="pt-BR" sz="2000" dirty="0"/>
              <a:t>Posicionada na vanguarda da </a:t>
            </a:r>
            <a:r>
              <a:rPr lang="pt-BR" sz="2000" b="1" dirty="0"/>
              <a:t>Revolução Industrial 4.0</a:t>
            </a:r>
            <a:r>
              <a:rPr lang="pt-BR" sz="2000" dirty="0"/>
              <a:t>. com automação, modelagem de informação, esse modelo evolui em consonância com as agendas </a:t>
            </a:r>
            <a:r>
              <a:rPr lang="pt-BR" sz="2000" b="1" dirty="0"/>
              <a:t>ODS -Objetivos de Desenvolvimento sustentável</a:t>
            </a:r>
            <a:r>
              <a:rPr lang="en-US" sz="2000" b="1" dirty="0"/>
              <a:t>:</a:t>
            </a:r>
          </a:p>
          <a:p>
            <a:pPr marL="800100" lvl="1" indent="-342900" algn="just">
              <a:buFont typeface="Wingdings" panose="05000000000000000000" pitchFamily="2" charset="2"/>
              <a:buChar char="ü"/>
            </a:pPr>
            <a:r>
              <a:rPr lang="pt-BR" dirty="0"/>
              <a:t>ODS 9: Indústria, inovação e infraestrutura;</a:t>
            </a:r>
          </a:p>
          <a:p>
            <a:pPr marL="800100" lvl="1" indent="-342900" algn="just">
              <a:buFont typeface="Wingdings" panose="05000000000000000000" pitchFamily="2" charset="2"/>
              <a:buChar char="ü"/>
            </a:pPr>
            <a:r>
              <a:rPr lang="pt-BR" dirty="0"/>
              <a:t>ODS 11: Cidades e comunidades sustentáveis;</a:t>
            </a:r>
          </a:p>
          <a:p>
            <a:pPr marL="800100" lvl="1" indent="-342900" algn="just">
              <a:buFont typeface="Wingdings" panose="05000000000000000000" pitchFamily="2" charset="2"/>
              <a:buChar char="ü"/>
            </a:pPr>
            <a:r>
              <a:rPr lang="pt-BR" dirty="0"/>
              <a:t>ODS 12: Consumo e produção responsáveis;</a:t>
            </a:r>
          </a:p>
          <a:p>
            <a:pPr marL="800100" lvl="1" indent="-342900" algn="just">
              <a:buFont typeface="Wingdings" panose="05000000000000000000" pitchFamily="2" charset="2"/>
              <a:buChar char="ü"/>
            </a:pPr>
            <a:r>
              <a:rPr lang="pt-BR" dirty="0"/>
              <a:t>ODS 13: Ação contra mudança global do clima.</a:t>
            </a:r>
          </a:p>
          <a:p>
            <a:pPr marL="800100" lvl="1" indent="-342900" algn="just">
              <a:buFont typeface="Wingdings" panose="05000000000000000000" pitchFamily="2" charset="2"/>
              <a:buChar char="ü"/>
            </a:pPr>
            <a:endParaRPr lang="pt-BR" sz="1400" dirty="0"/>
          </a:p>
          <a:p>
            <a:pPr algn="just" rtl="0"/>
            <a:r>
              <a:rPr lang="pt-BR" sz="2000" dirty="0"/>
              <a:t>Além dos benefícios econômicos e de escala o método construtivo atende a agenda </a:t>
            </a:r>
            <a:r>
              <a:rPr lang="pt-BR" sz="2000" b="1" dirty="0"/>
              <a:t>ESG</a:t>
            </a:r>
            <a:r>
              <a:rPr lang="pt-BR" sz="2000" dirty="0"/>
              <a:t>, já que há </a:t>
            </a:r>
            <a:r>
              <a:rPr lang="pt-BR" sz="2000" b="1" dirty="0"/>
              <a:t>substancial economia </a:t>
            </a:r>
            <a:r>
              <a:rPr lang="pt-BR" sz="2000" dirty="0"/>
              <a:t>de </a:t>
            </a:r>
            <a:r>
              <a:rPr lang="pt-BR" sz="2000" b="1" dirty="0"/>
              <a:t>recursos</a:t>
            </a:r>
            <a:r>
              <a:rPr lang="pt-BR" sz="2000" dirty="0"/>
              <a:t> </a:t>
            </a:r>
            <a:r>
              <a:rPr lang="pt-BR" sz="2000" b="1" dirty="0"/>
              <a:t>naturais</a:t>
            </a:r>
            <a:r>
              <a:rPr lang="pt-BR" sz="2000" dirty="0"/>
              <a:t> e consequente diminuição de atividades poluentes.</a:t>
            </a:r>
          </a:p>
        </p:txBody>
      </p:sp>
    </p:spTree>
    <p:extLst>
      <p:ext uri="{BB962C8B-B14F-4D97-AF65-F5344CB8AC3E}">
        <p14:creationId xmlns:p14="http://schemas.microsoft.com/office/powerpoint/2010/main" val="29235017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E39341-CBAE-8775-6A73-1E97D5FFCE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C91E477-E398-3076-85D7-0337521ADE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15241" y="2309892"/>
            <a:ext cx="11289994" cy="4351338"/>
          </a:xfrm>
        </p:spPr>
        <p:txBody>
          <a:bodyPr/>
          <a:lstStyle/>
          <a:p>
            <a:pPr marL="800100" lvl="1" indent="-342900">
              <a:buFont typeface="Arial" panose="020B0604020202020204" pitchFamily="34" charset="0"/>
              <a:buChar char="•"/>
              <a:defRPr sz="2000">
                <a:solidFill>
                  <a:srgbClr val="646464"/>
                </a:solidFill>
              </a:defRPr>
            </a:pPr>
            <a:r>
              <a:rPr lang="pt-BR" sz="2000" dirty="0">
                <a:solidFill>
                  <a:srgbClr val="646464"/>
                </a:solidFill>
              </a:rPr>
              <a:t>Empresa do Governo Estadual;</a:t>
            </a:r>
          </a:p>
          <a:p>
            <a:pPr marL="800100" lvl="1" indent="-342900">
              <a:buFont typeface="Arial" panose="020B0604020202020204" pitchFamily="34" charset="0"/>
              <a:buChar char="•"/>
              <a:defRPr sz="2000">
                <a:solidFill>
                  <a:srgbClr val="646464"/>
                </a:solidFill>
              </a:defRPr>
            </a:pPr>
            <a:r>
              <a:rPr lang="pt-BR" sz="2000" dirty="0">
                <a:solidFill>
                  <a:srgbClr val="646464"/>
                </a:solidFill>
              </a:rPr>
              <a:t> Maior agente promotor de moradia popular no Brasil;</a:t>
            </a:r>
          </a:p>
          <a:p>
            <a:pPr marL="800100" lvl="1" indent="-342900">
              <a:buFont typeface="Arial" panose="020B0604020202020204" pitchFamily="34" charset="0"/>
              <a:buChar char="•"/>
              <a:defRPr sz="2000">
                <a:solidFill>
                  <a:srgbClr val="646464"/>
                </a:solidFill>
              </a:defRPr>
            </a:pPr>
            <a:r>
              <a:rPr lang="pt-BR" sz="2000" dirty="0">
                <a:solidFill>
                  <a:srgbClr val="646464"/>
                </a:solidFill>
              </a:rPr>
              <a:t>Tem por finalidade executar programas habitacionais em todo o território do Estado, voltados para o atendimento exclusivo da população de baixa renda.</a:t>
            </a:r>
          </a:p>
          <a:p>
            <a:pPr marL="800100" lvl="1" indent="-342900">
              <a:buFont typeface="Arial" panose="020B0604020202020204" pitchFamily="34" charset="0"/>
              <a:buChar char="•"/>
              <a:defRPr sz="2000">
                <a:solidFill>
                  <a:srgbClr val="646464"/>
                </a:solidFill>
              </a:defRPr>
            </a:pPr>
            <a:endParaRPr lang="pt-BR" sz="2000" dirty="0">
              <a:solidFill>
                <a:srgbClr val="646464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712CB1E-048F-91DC-3206-696A4D110EF1}"/>
              </a:ext>
            </a:extLst>
          </p:cNvPr>
          <p:cNvSpPr txBox="1">
            <a:spLocks/>
          </p:cNvSpPr>
          <p:nvPr/>
        </p:nvSpPr>
        <p:spPr>
          <a:xfrm>
            <a:off x="215241" y="-97222"/>
            <a:ext cx="8952614" cy="1143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spc="600" baseline="0">
                <a:solidFill>
                  <a:schemeClr val="tx1"/>
                </a:solidFill>
                <a:latin typeface="+mj-lt"/>
                <a:ea typeface="+mj-ea"/>
                <a:cs typeface="Arial Black" panose="020B0604020202020204" pitchFamily="34" charset="0"/>
              </a:defRPr>
            </a:lvl1pPr>
          </a:lstStyle>
          <a:p>
            <a:pPr algn="l">
              <a:defRPr sz="3200" b="1">
                <a:solidFill>
                  <a:srgbClr val="004B87"/>
                </a:solidFill>
              </a:defRPr>
            </a:pPr>
            <a:r>
              <a:rPr lang="pt-BR" sz="3200" dirty="0">
                <a:solidFill>
                  <a:srgbClr val="004B87"/>
                </a:solidFill>
              </a:rPr>
              <a:t>Mercado- são Paulo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69C8634-83CC-B2FA-D0EA-43BFE96E70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968" y="1375455"/>
            <a:ext cx="8373174" cy="871873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B406127E-02F3-1AA1-C195-B2D764F29CC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372" t="-1874" r="73030" b="1874"/>
          <a:stretch>
            <a:fillRect/>
          </a:stretch>
        </p:blipFill>
        <p:spPr>
          <a:xfrm>
            <a:off x="8425571" y="5048401"/>
            <a:ext cx="3335687" cy="1351833"/>
          </a:xfrm>
          <a:prstGeom prst="rect">
            <a:avLst/>
          </a:prstGeom>
        </p:spPr>
      </p:pic>
      <p:sp>
        <p:nvSpPr>
          <p:cNvPr id="6" name="TextBox 1">
            <a:extLst>
              <a:ext uri="{FF2B5EF4-FFF2-40B4-BE49-F238E27FC236}">
                <a16:creationId xmlns:a16="http://schemas.microsoft.com/office/drawing/2014/main" id="{31E606F2-E68D-B8DF-B800-482FC9C0C5CA}"/>
              </a:ext>
            </a:extLst>
          </p:cNvPr>
          <p:cNvSpPr txBox="1"/>
          <p:nvPr/>
        </p:nvSpPr>
        <p:spPr>
          <a:xfrm>
            <a:off x="215241" y="704068"/>
            <a:ext cx="3849515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200" b="1">
                <a:solidFill>
                  <a:srgbClr val="3274A1"/>
                </a:solidFill>
              </a:defRPr>
            </a:pPr>
            <a:r>
              <a:rPr lang="pt-BR" dirty="0"/>
              <a:t>Habitação Popular</a:t>
            </a:r>
            <a:endParaRPr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92152276-F71D-324D-40F1-230762498B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658" y="5132183"/>
            <a:ext cx="1240696" cy="1021749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2F792D26-A2DF-25FA-F0C7-F418C3842F8A}"/>
              </a:ext>
            </a:extLst>
          </p:cNvPr>
          <p:cNvSpPr txBox="1"/>
          <p:nvPr/>
        </p:nvSpPr>
        <p:spPr>
          <a:xfrm>
            <a:off x="1009040" y="5415565"/>
            <a:ext cx="611143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defRPr sz="2000">
                <a:solidFill>
                  <a:srgbClr val="646464"/>
                </a:solidFill>
              </a:defRPr>
            </a:pPr>
            <a:r>
              <a:rPr lang="pt-BR" sz="2800" b="1" dirty="0">
                <a:solidFill>
                  <a:srgbClr val="3274A1"/>
                </a:solidFill>
              </a:rPr>
              <a:t>Caixa Econômica Federal 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FD08FB5A-DBA9-0A58-3206-F37B84BF97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1" y="4952242"/>
            <a:ext cx="2033130" cy="1496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7309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729E8CB0-AD91-A7AD-D8F2-DBDE40EED373}"/>
              </a:ext>
            </a:extLst>
          </p:cNvPr>
          <p:cNvSpPr txBox="1">
            <a:spLocks/>
          </p:cNvSpPr>
          <p:nvPr/>
        </p:nvSpPr>
        <p:spPr>
          <a:xfrm>
            <a:off x="215241" y="-97222"/>
            <a:ext cx="8952614" cy="1143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spc="600" baseline="0">
                <a:solidFill>
                  <a:schemeClr val="tx1"/>
                </a:solidFill>
                <a:latin typeface="+mj-lt"/>
                <a:ea typeface="+mj-ea"/>
                <a:cs typeface="Arial Black" panose="020B0604020202020204" pitchFamily="34" charset="0"/>
              </a:defRPr>
            </a:lvl1pPr>
          </a:lstStyle>
          <a:p>
            <a:pPr algn="l">
              <a:defRPr sz="3200" b="1">
                <a:solidFill>
                  <a:srgbClr val="004B87"/>
                </a:solidFill>
              </a:defRPr>
            </a:pPr>
            <a:r>
              <a:rPr lang="pt-BR" sz="3200" dirty="0">
                <a:solidFill>
                  <a:srgbClr val="004B87"/>
                </a:solidFill>
              </a:rPr>
              <a:t>Mercado- são Paulo</a:t>
            </a:r>
          </a:p>
        </p:txBody>
      </p:sp>
      <p:sp>
        <p:nvSpPr>
          <p:cNvPr id="7" name="TextBox 1">
            <a:extLst>
              <a:ext uri="{FF2B5EF4-FFF2-40B4-BE49-F238E27FC236}">
                <a16:creationId xmlns:a16="http://schemas.microsoft.com/office/drawing/2014/main" id="{2D28A775-7189-7CFD-6F11-20DE64087BA3}"/>
              </a:ext>
            </a:extLst>
          </p:cNvPr>
          <p:cNvSpPr txBox="1"/>
          <p:nvPr/>
        </p:nvSpPr>
        <p:spPr>
          <a:xfrm>
            <a:off x="215241" y="661561"/>
            <a:ext cx="3849515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200" b="1">
                <a:solidFill>
                  <a:srgbClr val="3274A1"/>
                </a:solidFill>
              </a:defRPr>
            </a:pPr>
            <a:r>
              <a:rPr lang="pt-BR" dirty="0"/>
              <a:t>Habitação Popular</a:t>
            </a:r>
            <a:endParaRPr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028C702B-4B89-81FE-6260-B3CC54D454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8411" y="1588609"/>
            <a:ext cx="8140086" cy="5225080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A1C882B1-C6D5-CC42-F7A5-CC1592ECE90B}"/>
              </a:ext>
            </a:extLst>
          </p:cNvPr>
          <p:cNvSpPr txBox="1"/>
          <p:nvPr/>
        </p:nvSpPr>
        <p:spPr>
          <a:xfrm>
            <a:off x="6262376" y="1246336"/>
            <a:ext cx="61114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0" i="0" dirty="0">
                <a:solidFill>
                  <a:srgbClr val="212529"/>
                </a:solidFill>
                <a:effectLst/>
                <a:latin typeface="CAIXA Std Book"/>
              </a:rPr>
              <a:t>Publicada em 08/04/2025 às 19:30</a:t>
            </a:r>
            <a:endParaRPr lang="pt-BR" dirty="0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871886F4-7785-CDDA-4D73-D7236FF8B91E}"/>
              </a:ext>
            </a:extLst>
          </p:cNvPr>
          <p:cNvSpPr txBox="1"/>
          <p:nvPr/>
        </p:nvSpPr>
        <p:spPr>
          <a:xfrm>
            <a:off x="1458411" y="5877370"/>
            <a:ext cx="8056684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000" b="1" i="0" dirty="0">
                <a:solidFill>
                  <a:srgbClr val="FFFFFF"/>
                </a:solidFill>
                <a:effectLst/>
                <a:latin typeface="CAIXA Std Light"/>
              </a:rPr>
              <a:t>Acordo permitirá aporte de recursos para a construção de cerca </a:t>
            </a:r>
            <a:r>
              <a:rPr lang="pt-BR" sz="2400" b="1" i="0" dirty="0">
                <a:solidFill>
                  <a:srgbClr val="FFFFFF"/>
                </a:solidFill>
                <a:effectLst/>
                <a:latin typeface="CAIXA Std Light"/>
              </a:rPr>
              <a:t>de </a:t>
            </a:r>
          </a:p>
          <a:p>
            <a:pPr algn="ctr"/>
            <a:r>
              <a:rPr lang="pt-BR" sz="2800" b="1" i="0" dirty="0">
                <a:solidFill>
                  <a:srgbClr val="FFFFFF"/>
                </a:solidFill>
                <a:effectLst/>
                <a:latin typeface="CAIXA Std Light"/>
              </a:rPr>
              <a:t>20 mil unidades habitacionais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099D5494-0B8D-7D7B-C18A-DC51CB795C09}"/>
              </a:ext>
            </a:extLst>
          </p:cNvPr>
          <p:cNvSpPr txBox="1"/>
          <p:nvPr/>
        </p:nvSpPr>
        <p:spPr>
          <a:xfrm>
            <a:off x="1516757" y="1773778"/>
            <a:ext cx="805668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2250"/>
              </a:spcAft>
            </a:pPr>
            <a:r>
              <a:rPr lang="pt-BR" sz="2000" b="1" i="0" dirty="0">
                <a:solidFill>
                  <a:schemeClr val="bg1"/>
                </a:solidFill>
                <a:effectLst/>
                <a:latin typeface="CAIXA Std SemiBold"/>
              </a:rPr>
              <a:t>CAIXA, Governo Federal e Governo de São Paulo firmam parceria para investimentos de quase </a:t>
            </a:r>
            <a:r>
              <a:rPr lang="pt-BR" sz="2400" b="1" i="0" dirty="0">
                <a:solidFill>
                  <a:schemeClr val="bg1"/>
                </a:solidFill>
                <a:effectLst/>
                <a:latin typeface="CAIXA Std SemiBold"/>
              </a:rPr>
              <a:t>R$ 1 bilhão </a:t>
            </a:r>
            <a:r>
              <a:rPr lang="pt-BR" sz="2000" b="1" i="0" dirty="0">
                <a:solidFill>
                  <a:schemeClr val="bg1"/>
                </a:solidFill>
                <a:effectLst/>
                <a:latin typeface="CAIXA Std SemiBold"/>
              </a:rPr>
              <a:t>em novas moradias</a:t>
            </a:r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211B4D30-EA16-4DB9-B9B1-0E223E3AC7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241" y="1588609"/>
            <a:ext cx="942528" cy="776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219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772613-6CA6-F8C5-2216-37C880CA7F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4BB2955-91E6-108E-CB1A-DF0F646D607C}"/>
              </a:ext>
            </a:extLst>
          </p:cNvPr>
          <p:cNvSpPr txBox="1">
            <a:spLocks/>
          </p:cNvSpPr>
          <p:nvPr/>
        </p:nvSpPr>
        <p:spPr>
          <a:xfrm>
            <a:off x="215241" y="-97222"/>
            <a:ext cx="8952614" cy="1143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spc="600" baseline="0">
                <a:solidFill>
                  <a:schemeClr val="tx1"/>
                </a:solidFill>
                <a:latin typeface="+mj-lt"/>
                <a:ea typeface="+mj-ea"/>
                <a:cs typeface="Arial Black" panose="020B0604020202020204" pitchFamily="34" charset="0"/>
              </a:defRPr>
            </a:lvl1pPr>
          </a:lstStyle>
          <a:p>
            <a:pPr algn="l">
              <a:defRPr sz="3200" b="1">
                <a:solidFill>
                  <a:srgbClr val="004B87"/>
                </a:solidFill>
              </a:defRPr>
            </a:pPr>
            <a:r>
              <a:rPr lang="pt-BR" sz="3200" dirty="0">
                <a:solidFill>
                  <a:srgbClr val="004B87"/>
                </a:solidFill>
              </a:rPr>
              <a:t>Mercado- são </a:t>
            </a:r>
            <a:r>
              <a:rPr lang="pt-BR" sz="3200" dirty="0" err="1">
                <a:solidFill>
                  <a:srgbClr val="004B87"/>
                </a:solidFill>
              </a:rPr>
              <a:t>paulo</a:t>
            </a:r>
            <a:endParaRPr lang="pt-BR" sz="3200" dirty="0">
              <a:solidFill>
                <a:srgbClr val="004B87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51C80AF-0023-A022-C06A-08BCCA0BEB9F}"/>
              </a:ext>
            </a:extLst>
          </p:cNvPr>
          <p:cNvSpPr txBox="1"/>
          <p:nvPr/>
        </p:nvSpPr>
        <p:spPr>
          <a:xfrm>
            <a:off x="215241" y="753390"/>
            <a:ext cx="9532418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200" b="1">
                <a:solidFill>
                  <a:srgbClr val="3274A1"/>
                </a:solidFill>
              </a:defRPr>
            </a:pPr>
            <a:r>
              <a:rPr lang="pt-BR" dirty="0"/>
              <a:t>ESTUDO REALIZADO COM GRUPO ATLANTICA</a:t>
            </a:r>
            <a:endParaRPr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585A293-2A92-7E50-0184-CB79755BFF7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4930"/>
          <a:stretch/>
        </p:blipFill>
        <p:spPr>
          <a:xfrm>
            <a:off x="215241" y="1449225"/>
            <a:ext cx="6775868" cy="271924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Imagem 5">
            <a:extLst>
              <a:ext uri="{FF2B5EF4-FFF2-40B4-BE49-F238E27FC236}">
                <a16:creationId xmlns:a16="http://schemas.microsoft.com/office/drawing/2014/main" id="{C41C0320-308E-2975-895B-48AE78CB1FC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96042" y="1443239"/>
            <a:ext cx="3380556" cy="250755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Imagem 1">
            <a:extLst>
              <a:ext uri="{FF2B5EF4-FFF2-40B4-BE49-F238E27FC236}">
                <a16:creationId xmlns:a16="http://schemas.microsoft.com/office/drawing/2014/main" id="{8B3B82CF-B82C-F94E-B2AB-1349921CCB1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241" y="4266826"/>
            <a:ext cx="3422038" cy="228389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Imagem 2">
            <a:extLst>
              <a:ext uri="{FF2B5EF4-FFF2-40B4-BE49-F238E27FC236}">
                <a16:creationId xmlns:a16="http://schemas.microsoft.com/office/drawing/2014/main" id="{D344E5BB-0091-04B8-E4C7-5A534491D2D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6042" y="4027187"/>
            <a:ext cx="3380556" cy="24598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07045E2E-C037-4AE6-C08F-71F058F6295E}"/>
              </a:ext>
            </a:extLst>
          </p:cNvPr>
          <p:cNvSpPr txBox="1"/>
          <p:nvPr/>
        </p:nvSpPr>
        <p:spPr>
          <a:xfrm>
            <a:off x="3741451" y="4473394"/>
            <a:ext cx="3954591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1600" b="1">
                <a:solidFill>
                  <a:srgbClr val="3C3C3C"/>
                </a:solidFill>
              </a:defRPr>
            </a:pPr>
            <a:r>
              <a:rPr lang="pt-BR" sz="2400" dirty="0">
                <a:solidFill>
                  <a:srgbClr val="F07F09"/>
                </a:solidFill>
              </a:rPr>
              <a:t>Estudo </a:t>
            </a:r>
            <a:r>
              <a:rPr lang="pt-BR" sz="2400" dirty="0" err="1">
                <a:solidFill>
                  <a:srgbClr val="F07F09"/>
                </a:solidFill>
              </a:rPr>
              <a:t>Techsus</a:t>
            </a:r>
            <a:r>
              <a:rPr lang="pt-BR" sz="2400" dirty="0">
                <a:solidFill>
                  <a:srgbClr val="F07F09"/>
                </a:solidFill>
              </a:rPr>
              <a:t> 2011</a:t>
            </a:r>
          </a:p>
          <a:p>
            <a:pPr algn="ctr">
              <a:defRPr sz="1600" b="1">
                <a:solidFill>
                  <a:srgbClr val="3C3C3C"/>
                </a:solidFill>
              </a:defRPr>
            </a:pPr>
            <a:endParaRPr lang="pt-BR" dirty="0"/>
          </a:p>
          <a:p>
            <a:pPr marL="342900" indent="-342900">
              <a:buFont typeface="Arial" panose="020B0604020202020204" pitchFamily="34" charset="0"/>
              <a:buChar char="•"/>
              <a:defRPr sz="2000">
                <a:solidFill>
                  <a:srgbClr val="646464"/>
                </a:solidFill>
              </a:defRPr>
            </a:pPr>
            <a:r>
              <a:rPr lang="pt-BR" sz="2000" dirty="0">
                <a:solidFill>
                  <a:srgbClr val="646464"/>
                </a:solidFill>
              </a:rPr>
              <a:t>Area construída = 8.700 m2</a:t>
            </a:r>
          </a:p>
          <a:p>
            <a:pPr marL="342900" indent="-342900">
              <a:buFont typeface="Arial" panose="020B0604020202020204" pitchFamily="34" charset="0"/>
              <a:buChar char="•"/>
              <a:defRPr sz="2000">
                <a:solidFill>
                  <a:srgbClr val="646464"/>
                </a:solidFill>
              </a:defRPr>
            </a:pPr>
            <a:r>
              <a:rPr lang="pt-BR" sz="2000" dirty="0">
                <a:solidFill>
                  <a:srgbClr val="646464"/>
                </a:solidFill>
              </a:rPr>
              <a:t>7 andares</a:t>
            </a:r>
          </a:p>
          <a:p>
            <a:pPr marL="342900" indent="-342900">
              <a:buFont typeface="Arial" panose="020B0604020202020204" pitchFamily="34" charset="0"/>
              <a:buChar char="•"/>
              <a:defRPr sz="2000">
                <a:solidFill>
                  <a:srgbClr val="646464"/>
                </a:solidFill>
              </a:defRPr>
            </a:pPr>
            <a:r>
              <a:rPr lang="pt-BR" sz="2000" dirty="0">
                <a:solidFill>
                  <a:srgbClr val="646464"/>
                </a:solidFill>
              </a:rPr>
              <a:t>168 quartos</a:t>
            </a:r>
          </a:p>
        </p:txBody>
      </p:sp>
    </p:spTree>
    <p:extLst>
      <p:ext uri="{BB962C8B-B14F-4D97-AF65-F5344CB8AC3E}">
        <p14:creationId xmlns:p14="http://schemas.microsoft.com/office/powerpoint/2010/main" val="18733126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8DDEF386-1057-AA0E-045D-2AF78595CAE0}"/>
              </a:ext>
            </a:extLst>
          </p:cNvPr>
          <p:cNvSpPr txBox="1">
            <a:spLocks/>
          </p:cNvSpPr>
          <p:nvPr/>
        </p:nvSpPr>
        <p:spPr>
          <a:xfrm>
            <a:off x="276446" y="0"/>
            <a:ext cx="8952614" cy="1143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spc="600" baseline="0">
                <a:solidFill>
                  <a:schemeClr val="tx1"/>
                </a:solidFill>
                <a:latin typeface="+mj-lt"/>
                <a:ea typeface="+mj-ea"/>
                <a:cs typeface="Arial Black" panose="020B0604020202020204" pitchFamily="34" charset="0"/>
              </a:defRPr>
            </a:lvl1pPr>
          </a:lstStyle>
          <a:p>
            <a:pPr>
              <a:defRPr sz="3200" b="1">
                <a:solidFill>
                  <a:srgbClr val="004B87"/>
                </a:solidFill>
              </a:defRPr>
            </a:pPr>
            <a:r>
              <a:rPr lang="pt-BR" sz="3200" dirty="0">
                <a:solidFill>
                  <a:srgbClr val="004B87"/>
                </a:solidFill>
              </a:rPr>
              <a:t>A Nossa Solução (TECHSUS)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8B9D0EB-4E35-A1D3-190A-9A3DF745BE19}"/>
              </a:ext>
            </a:extLst>
          </p:cNvPr>
          <p:cNvSpPr txBox="1">
            <a:spLocks/>
          </p:cNvSpPr>
          <p:nvPr/>
        </p:nvSpPr>
        <p:spPr>
          <a:xfrm>
            <a:off x="276446" y="791145"/>
            <a:ext cx="10249787" cy="452596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Tx/>
              <a:buNone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2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>
              <a:spcBef>
                <a:spcPts val="1000"/>
              </a:spcBef>
              <a:defRPr sz="2400"/>
            </a:pPr>
            <a:r>
              <a:rPr lang="pt-BR" sz="2000" dirty="0">
                <a:latin typeface="+mn-lt"/>
              </a:rPr>
              <a:t>Principais diferenciais:</a:t>
            </a:r>
          </a:p>
          <a:p>
            <a:pPr marL="800100" lvl="1" indent="-342900">
              <a:buFont typeface="Arial" panose="020B0604020202020204" pitchFamily="34" charset="0"/>
              <a:buChar char="•"/>
              <a:defRPr sz="2000">
                <a:solidFill>
                  <a:srgbClr val="646464"/>
                </a:solidFill>
              </a:defRPr>
            </a:pPr>
            <a:r>
              <a:rPr lang="pt-BR" sz="1800" dirty="0">
                <a:solidFill>
                  <a:srgbClr val="646464"/>
                </a:solidFill>
              </a:rPr>
              <a:t>  Redução significativa do tempo de execução de obras;</a:t>
            </a:r>
          </a:p>
          <a:p>
            <a:pPr marL="800100" lvl="1" indent="-342900">
              <a:buFont typeface="Arial" panose="020B0604020202020204" pitchFamily="34" charset="0"/>
              <a:buChar char="•"/>
              <a:defRPr sz="2000">
                <a:solidFill>
                  <a:srgbClr val="646464"/>
                </a:solidFill>
              </a:defRPr>
            </a:pPr>
            <a:r>
              <a:rPr lang="pt-BR" sz="1800" dirty="0">
                <a:solidFill>
                  <a:srgbClr val="646464"/>
                </a:solidFill>
              </a:rPr>
              <a:t>  Qualidade superior;</a:t>
            </a:r>
          </a:p>
          <a:p>
            <a:pPr marL="800100" lvl="1" indent="-342900">
              <a:buFont typeface="Arial" panose="020B0604020202020204" pitchFamily="34" charset="0"/>
              <a:buChar char="•"/>
              <a:defRPr sz="2000">
                <a:solidFill>
                  <a:srgbClr val="646464"/>
                </a:solidFill>
              </a:defRPr>
            </a:pPr>
            <a:r>
              <a:rPr lang="pt-BR" sz="1800" dirty="0">
                <a:solidFill>
                  <a:srgbClr val="646464"/>
                </a:solidFill>
              </a:rPr>
              <a:t>  Flexibilidade arquitetônica total;</a:t>
            </a:r>
          </a:p>
          <a:p>
            <a:pPr marL="800100" lvl="1" indent="-342900">
              <a:buFont typeface="Arial" panose="020B0604020202020204" pitchFamily="34" charset="0"/>
              <a:buChar char="•"/>
              <a:defRPr sz="2000">
                <a:solidFill>
                  <a:srgbClr val="646464"/>
                </a:solidFill>
              </a:defRPr>
            </a:pPr>
            <a:r>
              <a:rPr lang="pt-BR" sz="1800" dirty="0">
                <a:solidFill>
                  <a:srgbClr val="646464"/>
                </a:solidFill>
              </a:rPr>
              <a:t>  Sustentabilidade ambiental;</a:t>
            </a:r>
          </a:p>
          <a:p>
            <a:pPr marL="800100" lvl="1" indent="-342900">
              <a:buFont typeface="Arial" panose="020B0604020202020204" pitchFamily="34" charset="0"/>
              <a:buChar char="•"/>
              <a:defRPr sz="2000">
                <a:solidFill>
                  <a:srgbClr val="646464"/>
                </a:solidFill>
              </a:defRPr>
            </a:pPr>
            <a:r>
              <a:rPr lang="pt-BR" sz="1800" dirty="0">
                <a:solidFill>
                  <a:srgbClr val="646464"/>
                </a:solidFill>
              </a:rPr>
              <a:t>  Custos controlados e previsíveis.</a:t>
            </a:r>
          </a:p>
          <a:p>
            <a:pPr marL="800100" lvl="1" indent="-342900">
              <a:buFont typeface="Arial" panose="020B0604020202020204" pitchFamily="34" charset="0"/>
              <a:buChar char="•"/>
              <a:defRPr sz="2000">
                <a:solidFill>
                  <a:srgbClr val="646464"/>
                </a:solidFill>
              </a:defRPr>
            </a:pPr>
            <a:r>
              <a:rPr lang="pt-BR" sz="1800" dirty="0">
                <a:solidFill>
                  <a:srgbClr val="646464"/>
                </a:solidFill>
              </a:rPr>
              <a:t>  Utilizável em qualquer tipologia  Casas / Prédios / Escolas / Hotéis / Hospitais / Muros de Fechamento, entre muitas outras.</a:t>
            </a:r>
          </a:p>
          <a:p>
            <a:pPr marL="800100" lvl="1" indent="-342900">
              <a:buFont typeface="Arial" panose="020B0604020202020204" pitchFamily="34" charset="0"/>
              <a:buChar char="•"/>
              <a:defRPr sz="2000">
                <a:solidFill>
                  <a:srgbClr val="646464"/>
                </a:solidFill>
              </a:defRPr>
            </a:pPr>
            <a:endParaRPr lang="pt-BR" sz="1800" dirty="0">
              <a:solidFill>
                <a:srgbClr val="646464"/>
              </a:solidFill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8606295A-4166-9020-5451-A44231CBB9EC}"/>
              </a:ext>
            </a:extLst>
          </p:cNvPr>
          <p:cNvSpPr txBox="1"/>
          <p:nvPr/>
        </p:nvSpPr>
        <p:spPr>
          <a:xfrm>
            <a:off x="276446" y="4264361"/>
            <a:ext cx="10716019" cy="24230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  <a:defRPr sz="2000">
                <a:solidFill>
                  <a:srgbClr val="646464"/>
                </a:solidFill>
              </a:defRPr>
            </a:pPr>
            <a:endParaRPr lang="pt-BR" sz="1400" dirty="0">
              <a:solidFill>
                <a:srgbClr val="646464"/>
              </a:solidFill>
            </a:endParaRPr>
          </a:p>
          <a:p>
            <a:pPr marL="0" lvl="1">
              <a:lnSpc>
                <a:spcPct val="150000"/>
              </a:lnSpc>
              <a:spcBef>
                <a:spcPts val="1000"/>
              </a:spcBef>
              <a:defRPr sz="2400"/>
            </a:pPr>
            <a:r>
              <a:rPr lang="pt-BR" sz="2000" dirty="0"/>
              <a:t>Certificações e homologações:</a:t>
            </a:r>
          </a:p>
          <a:p>
            <a:pPr marL="800100" lvl="1" indent="-3429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646464"/>
                </a:solidFill>
              </a:defRPr>
            </a:pPr>
            <a:r>
              <a:rPr lang="pt-BR" dirty="0">
                <a:solidFill>
                  <a:srgbClr val="646464"/>
                </a:solidFill>
                <a:latin typeface="Avenir Next LT Pro" panose="020B0504020202020204" pitchFamily="34" charset="77"/>
              </a:rPr>
              <a:t>Tecnologia com patentes requeridas e concedidas no Brasil, China e EUA;</a:t>
            </a:r>
          </a:p>
          <a:p>
            <a:pPr marL="800100" lvl="1" indent="-3429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646464"/>
                </a:solidFill>
              </a:defRPr>
            </a:pPr>
            <a:r>
              <a:rPr lang="pt-BR" dirty="0">
                <a:solidFill>
                  <a:srgbClr val="646464"/>
                </a:solidFill>
                <a:latin typeface="Avenir Next LT Pro" panose="020B0504020202020204" pitchFamily="34" charset="77"/>
              </a:rPr>
              <a:t>Ensaios IPT: Acústica, Durabilidade, Conforto Térmico, Desempenho;</a:t>
            </a:r>
          </a:p>
          <a:p>
            <a:pPr marL="800100" lvl="1" indent="-3429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646464"/>
                </a:solidFill>
              </a:defRPr>
            </a:pPr>
            <a:r>
              <a:rPr lang="pt-BR" dirty="0">
                <a:solidFill>
                  <a:srgbClr val="646464"/>
                </a:solidFill>
                <a:latin typeface="Avenir Next LT Pro" panose="020B0504020202020204" pitchFamily="34" charset="77"/>
              </a:rPr>
              <a:t>Homologações: Caixa Econômica Federal, CDHU, SINAT.</a:t>
            </a:r>
          </a:p>
        </p:txBody>
      </p:sp>
    </p:spTree>
    <p:extLst>
      <p:ext uri="{BB962C8B-B14F-4D97-AF65-F5344CB8AC3E}">
        <p14:creationId xmlns:p14="http://schemas.microsoft.com/office/powerpoint/2010/main" val="7480897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37F0D3-41F6-5BEE-58A8-9D0AF3DB66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65DEF4E1-26EA-A34D-FD3C-1C3E8E4B8264}"/>
              </a:ext>
            </a:extLst>
          </p:cNvPr>
          <p:cNvSpPr txBox="1">
            <a:spLocks/>
          </p:cNvSpPr>
          <p:nvPr/>
        </p:nvSpPr>
        <p:spPr>
          <a:xfrm>
            <a:off x="180752" y="0"/>
            <a:ext cx="9983974" cy="1143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spc="600" baseline="0">
                <a:solidFill>
                  <a:schemeClr val="tx1"/>
                </a:solidFill>
                <a:latin typeface="+mj-lt"/>
                <a:ea typeface="+mj-ea"/>
                <a:cs typeface="Arial Black" panose="020B0604020202020204" pitchFamily="34" charset="0"/>
              </a:defRPr>
            </a:lvl1pPr>
          </a:lstStyle>
          <a:p>
            <a:pPr>
              <a:defRPr sz="3200" b="1">
                <a:solidFill>
                  <a:srgbClr val="004B87"/>
                </a:solidFill>
              </a:defRPr>
            </a:pPr>
            <a:r>
              <a:rPr lang="pt-BR" sz="2800" dirty="0">
                <a:solidFill>
                  <a:srgbClr val="004B87"/>
                </a:solidFill>
              </a:rPr>
              <a:t>Tecnologia e Produto (TECHSUS)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B4B67E9-9642-2A3D-EDB4-00B3896EBC69}"/>
              </a:ext>
            </a:extLst>
          </p:cNvPr>
          <p:cNvSpPr txBox="1">
            <a:spLocks/>
          </p:cNvSpPr>
          <p:nvPr/>
        </p:nvSpPr>
        <p:spPr>
          <a:xfrm>
            <a:off x="4896465" y="1004472"/>
            <a:ext cx="6911487" cy="452596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Tx/>
              <a:buNone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2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  <a:defRPr sz="2000">
                <a:solidFill>
                  <a:srgbClr val="646464"/>
                </a:solidFill>
              </a:defRPr>
            </a:pPr>
            <a:endParaRPr lang="pt-BR" sz="900" b="1" dirty="0">
              <a:solidFill>
                <a:srgbClr val="646464"/>
              </a:solidFill>
            </a:endParaRPr>
          </a:p>
          <a:p>
            <a:pPr lvl="1">
              <a:lnSpc>
                <a:spcPct val="100000"/>
              </a:lnSpc>
              <a:defRPr sz="2000">
                <a:solidFill>
                  <a:srgbClr val="646464"/>
                </a:solidFill>
              </a:defRPr>
            </a:pPr>
            <a:endParaRPr lang="pt-BR" sz="800" b="1" dirty="0">
              <a:solidFill>
                <a:srgbClr val="646464"/>
              </a:solidFill>
            </a:endParaRPr>
          </a:p>
          <a:p>
            <a:pPr lvl="1">
              <a:defRPr sz="2000">
                <a:solidFill>
                  <a:srgbClr val="646464"/>
                </a:solidFill>
              </a:defRPr>
            </a:pPr>
            <a:r>
              <a:rPr lang="pt-BR" sz="2000" b="1" dirty="0">
                <a:solidFill>
                  <a:srgbClr val="646464"/>
                </a:solidFill>
              </a:rPr>
              <a:t>Características técnicas principais:</a:t>
            </a:r>
          </a:p>
          <a:p>
            <a:pPr marL="800100" lvl="1" indent="-342900">
              <a:buFont typeface="Arial" panose="020B0604020202020204" pitchFamily="34" charset="0"/>
              <a:buChar char="•"/>
              <a:defRPr sz="2000">
                <a:solidFill>
                  <a:srgbClr val="646464"/>
                </a:solidFill>
              </a:defRPr>
            </a:pPr>
            <a:r>
              <a:rPr lang="pt-BR" sz="2000" dirty="0">
                <a:solidFill>
                  <a:srgbClr val="646464"/>
                </a:solidFill>
              </a:rPr>
              <a:t>  Paredes com espessura de 14 cm (duas placas de 4,2 cm afastadas de 5,6 cm);</a:t>
            </a:r>
          </a:p>
          <a:p>
            <a:pPr marL="800100" lvl="1" indent="-342900">
              <a:buFont typeface="Arial" panose="020B0604020202020204" pitchFamily="34" charset="0"/>
              <a:buChar char="•"/>
              <a:defRPr sz="2000">
                <a:solidFill>
                  <a:srgbClr val="646464"/>
                </a:solidFill>
              </a:defRPr>
            </a:pPr>
            <a:r>
              <a:rPr lang="pt-BR" sz="2000" dirty="0">
                <a:solidFill>
                  <a:srgbClr val="646464"/>
                </a:solidFill>
              </a:rPr>
              <a:t>  Material sem restrição - concreto armado;</a:t>
            </a:r>
          </a:p>
          <a:p>
            <a:pPr marL="800100" lvl="1" indent="-342900">
              <a:buFont typeface="Arial" panose="020B0604020202020204" pitchFamily="34" charset="0"/>
              <a:buChar char="•"/>
              <a:defRPr sz="2000">
                <a:solidFill>
                  <a:srgbClr val="646464"/>
                </a:solidFill>
              </a:defRPr>
            </a:pPr>
            <a:r>
              <a:rPr lang="pt-BR" sz="2000" dirty="0">
                <a:solidFill>
                  <a:srgbClr val="646464"/>
                </a:solidFill>
              </a:rPr>
              <a:t>  Painéis autoportantes com maior conforto térmico e acústico;</a:t>
            </a:r>
          </a:p>
          <a:p>
            <a:pPr marL="800100" lvl="1" indent="-342900">
              <a:buFont typeface="Arial" panose="020B0604020202020204" pitchFamily="34" charset="0"/>
              <a:buChar char="•"/>
              <a:defRPr sz="2000">
                <a:solidFill>
                  <a:srgbClr val="646464"/>
                </a:solidFill>
              </a:defRPr>
            </a:pPr>
            <a:r>
              <a:rPr lang="pt-BR" sz="2000" dirty="0">
                <a:solidFill>
                  <a:srgbClr val="646464"/>
                </a:solidFill>
              </a:rPr>
              <a:t>  Face acabada em forma metálica.</a:t>
            </a:r>
          </a:p>
          <a:p>
            <a:pPr marL="800100" lvl="1" indent="-342900">
              <a:buFont typeface="Arial" panose="020B0604020202020204" pitchFamily="34" charset="0"/>
              <a:buChar char="•"/>
              <a:defRPr sz="2000">
                <a:solidFill>
                  <a:srgbClr val="646464"/>
                </a:solidFill>
              </a:defRPr>
            </a:pPr>
            <a:endParaRPr lang="pt-BR" sz="2300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E8B1D493-DFF6-1744-6194-83770F3072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751" y="1004472"/>
            <a:ext cx="4814035" cy="3108911"/>
          </a:xfrm>
          <a:prstGeom prst="rect">
            <a:avLst/>
          </a:prstGeom>
        </p:spPr>
      </p:pic>
      <p:grpSp>
        <p:nvGrpSpPr>
          <p:cNvPr id="40" name="Grupo 39">
            <a:extLst>
              <a:ext uri="{FF2B5EF4-FFF2-40B4-BE49-F238E27FC236}">
                <a16:creationId xmlns:a16="http://schemas.microsoft.com/office/drawing/2014/main" id="{EC892F89-FC60-9391-E64A-4DC317DEA38A}"/>
              </a:ext>
            </a:extLst>
          </p:cNvPr>
          <p:cNvGrpSpPr/>
          <p:nvPr/>
        </p:nvGrpSpPr>
        <p:grpSpPr>
          <a:xfrm>
            <a:off x="180751" y="4213184"/>
            <a:ext cx="4814036" cy="2551409"/>
            <a:chOff x="180751" y="4213185"/>
            <a:chExt cx="4537083" cy="2240388"/>
          </a:xfrm>
        </p:grpSpPr>
        <p:pic>
          <p:nvPicPr>
            <p:cNvPr id="38" name="Imagen 37">
              <a:extLst>
                <a:ext uri="{FF2B5EF4-FFF2-40B4-BE49-F238E27FC236}">
                  <a16:creationId xmlns:a16="http://schemas.microsoft.com/office/drawing/2014/main" id="{E8B77CC9-C329-5B1A-EE13-1817105B13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0752" y="4213185"/>
              <a:ext cx="4537082" cy="2240388"/>
            </a:xfrm>
            <a:prstGeom prst="rect">
              <a:avLst/>
            </a:prstGeom>
          </p:spPr>
        </p:pic>
        <p:sp>
          <p:nvSpPr>
            <p:cNvPr id="39" name="Rectángulo: esquinas redondeadas 38">
              <a:extLst>
                <a:ext uri="{FF2B5EF4-FFF2-40B4-BE49-F238E27FC236}">
                  <a16:creationId xmlns:a16="http://schemas.microsoft.com/office/drawing/2014/main" id="{CF47CF0C-95DA-4628-C4DF-FB7715DFC3C0}"/>
                </a:ext>
              </a:extLst>
            </p:cNvPr>
            <p:cNvSpPr/>
            <p:nvPr/>
          </p:nvSpPr>
          <p:spPr>
            <a:xfrm>
              <a:off x="180751" y="4213185"/>
              <a:ext cx="2042332" cy="270731"/>
            </a:xfrm>
            <a:prstGeom prst="roundRect">
              <a:avLst/>
            </a:prstGeom>
            <a:solidFill>
              <a:srgbClr val="90909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18223200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0" y="159183"/>
            <a:ext cx="10828421" cy="78778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algn="ctr"/>
            <a:r>
              <a:rPr sz="2400" dirty="0">
                <a:solidFill>
                  <a:srgbClr val="004B87"/>
                </a:solidFill>
                <a:latin typeface="+mj-lt"/>
              </a:rPr>
              <a:t>Sistema </a:t>
            </a:r>
            <a:r>
              <a:rPr sz="2400" dirty="0" err="1">
                <a:solidFill>
                  <a:srgbClr val="004B87"/>
                </a:solidFill>
                <a:latin typeface="+mj-lt"/>
              </a:rPr>
              <a:t>Construtivo</a:t>
            </a:r>
            <a:r>
              <a:rPr lang="pt-BR" sz="2400" dirty="0">
                <a:solidFill>
                  <a:srgbClr val="004B87"/>
                </a:solidFill>
                <a:latin typeface="+mj-lt"/>
              </a:rPr>
              <a:t> </a:t>
            </a:r>
            <a:r>
              <a:rPr sz="2400" dirty="0" err="1">
                <a:solidFill>
                  <a:srgbClr val="004B87"/>
                </a:solidFill>
                <a:latin typeface="+mj-lt"/>
              </a:rPr>
              <a:t>Industrializado</a:t>
            </a:r>
            <a:endParaRPr sz="2400" dirty="0">
              <a:solidFill>
                <a:srgbClr val="004B87"/>
              </a:solidFill>
              <a:latin typeface="+mj-l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78023" y="3066795"/>
            <a:ext cx="3115055" cy="2336292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640323" y="3066795"/>
            <a:ext cx="3328416" cy="2351531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015984" y="3066795"/>
            <a:ext cx="2711104" cy="2351531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0" y="3066795"/>
            <a:ext cx="2255727" cy="2351531"/>
          </a:xfrm>
          <a:prstGeom prst="rect">
            <a:avLst/>
          </a:prstGeom>
        </p:spPr>
      </p:pic>
      <p:sp>
        <p:nvSpPr>
          <p:cNvPr id="8" name="Seta: Pentágono 7">
            <a:extLst>
              <a:ext uri="{FF2B5EF4-FFF2-40B4-BE49-F238E27FC236}">
                <a16:creationId xmlns:a16="http://schemas.microsoft.com/office/drawing/2014/main" id="{FF31CCD9-2DA2-2CEE-8E59-AB3313276DFB}"/>
              </a:ext>
            </a:extLst>
          </p:cNvPr>
          <p:cNvSpPr/>
          <p:nvPr/>
        </p:nvSpPr>
        <p:spPr>
          <a:xfrm>
            <a:off x="101600" y="1528132"/>
            <a:ext cx="2889596" cy="1164105"/>
          </a:xfrm>
          <a:prstGeom prst="homePlat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b="1" dirty="0"/>
              <a:t>Compatibilização e o desenvolvimento de projetos industriais</a:t>
            </a:r>
          </a:p>
        </p:txBody>
      </p:sp>
      <p:sp>
        <p:nvSpPr>
          <p:cNvPr id="10" name="Seta: Divisa 9">
            <a:extLst>
              <a:ext uri="{FF2B5EF4-FFF2-40B4-BE49-F238E27FC236}">
                <a16:creationId xmlns:a16="http://schemas.microsoft.com/office/drawing/2014/main" id="{995C60EE-BC93-26F4-47B4-5CFFB14B3B19}"/>
              </a:ext>
            </a:extLst>
          </p:cNvPr>
          <p:cNvSpPr/>
          <p:nvPr/>
        </p:nvSpPr>
        <p:spPr>
          <a:xfrm>
            <a:off x="2586228" y="1528132"/>
            <a:ext cx="3328416" cy="1164105"/>
          </a:xfrm>
          <a:prstGeom prst="chevr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b="1" dirty="0"/>
              <a:t>Produção Off-Site</a:t>
            </a:r>
          </a:p>
        </p:txBody>
      </p:sp>
      <p:sp>
        <p:nvSpPr>
          <p:cNvPr id="11" name="Seta: Divisa 10">
            <a:extLst>
              <a:ext uri="{FF2B5EF4-FFF2-40B4-BE49-F238E27FC236}">
                <a16:creationId xmlns:a16="http://schemas.microsoft.com/office/drawing/2014/main" id="{6018F1F1-E32A-6D86-62CB-5ECC2A4B6712}"/>
              </a:ext>
            </a:extLst>
          </p:cNvPr>
          <p:cNvSpPr/>
          <p:nvPr/>
        </p:nvSpPr>
        <p:spPr>
          <a:xfrm>
            <a:off x="5532118" y="1528132"/>
            <a:ext cx="3328416" cy="1164105"/>
          </a:xfrm>
          <a:prstGeom prst="chevr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Transporte</a:t>
            </a:r>
          </a:p>
        </p:txBody>
      </p:sp>
      <p:sp>
        <p:nvSpPr>
          <p:cNvPr id="12" name="Seta: Divisa 11">
            <a:extLst>
              <a:ext uri="{FF2B5EF4-FFF2-40B4-BE49-F238E27FC236}">
                <a16:creationId xmlns:a16="http://schemas.microsoft.com/office/drawing/2014/main" id="{19737C07-AF40-F0E6-B75F-30AB94B6AB7C}"/>
              </a:ext>
            </a:extLst>
          </p:cNvPr>
          <p:cNvSpPr/>
          <p:nvPr/>
        </p:nvSpPr>
        <p:spPr>
          <a:xfrm>
            <a:off x="8488218" y="1528132"/>
            <a:ext cx="3191625" cy="1164105"/>
          </a:xfrm>
          <a:prstGeom prst="chevr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Montagem final On-Site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Aspecto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Custom 9">
      <a:majorFont>
        <a:latin typeface="Arial Black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_66612301_TF56051434_Win32" id="{684FBD69-39BF-4985-8546-AE5BF9C8DAB5}" vid="{89ED7858-0E14-442B-885B-4446D36EFAAF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Apresentação modernista clara</Template>
  <TotalTime>35923</TotalTime>
  <Words>1345</Words>
  <Application>Microsoft Office PowerPoint</Application>
  <PresentationFormat>Panorámica</PresentationFormat>
  <Paragraphs>198</Paragraphs>
  <Slides>21</Slides>
  <Notes>8</Notes>
  <HiddenSlides>0</HiddenSlides>
  <MMClips>0</MMClips>
  <ScaleCrop>false</ScaleCrop>
  <HeadingPairs>
    <vt:vector size="6" baseType="variant">
      <vt:variant>
        <vt:lpstr>Fuentes usadas</vt:lpstr>
      </vt:variant>
      <vt:variant>
        <vt:i4>13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21</vt:i4>
      </vt:variant>
    </vt:vector>
  </HeadingPairs>
  <TitlesOfParts>
    <vt:vector size="35" baseType="lpstr">
      <vt:lpstr>Arial</vt:lpstr>
      <vt:lpstr>Arial Black</vt:lpstr>
      <vt:lpstr>Arial Nova</vt:lpstr>
      <vt:lpstr>Avenir Next LT Pro</vt:lpstr>
      <vt:lpstr>CAIXA Std Book</vt:lpstr>
      <vt:lpstr>CAIXA Std Light</vt:lpstr>
      <vt:lpstr>CAIXA Std SemiBold</vt:lpstr>
      <vt:lpstr>Calibri</vt:lpstr>
      <vt:lpstr>Century Gothic</vt:lpstr>
      <vt:lpstr>Noto Sans</vt:lpstr>
      <vt:lpstr>Tahoma</vt:lpstr>
      <vt:lpstr>Verdana</vt:lpstr>
      <vt:lpstr>Wingdings</vt:lpstr>
      <vt:lpstr>Tema do Office</vt:lpstr>
      <vt:lpstr>quem somos</vt:lpstr>
      <vt:lpstr>INTRODUÇÃO</vt:lpstr>
      <vt:lpstr>INTRODUÇÃO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Sistema Construtivo Industrializado</vt:lpstr>
      <vt:lpstr>Presentación de PowerPoint</vt:lpstr>
      <vt:lpstr>Presentación de PowerPoint</vt:lpstr>
      <vt:lpstr>Presentación de PowerPoint</vt:lpstr>
      <vt:lpstr>Construção shopping frei caneca ano 2000</vt:lpstr>
      <vt:lpstr>PRODUÇÃO EM ESCALA</vt:lpstr>
      <vt:lpstr>Rede de fábricas integradas matricialmente</vt:lpstr>
      <vt:lpstr>ESTRATEGIA DE PRODUÇÃO EM ALTA ESCALA </vt:lpstr>
      <vt:lpstr>LOCALIZAÇÃO das primeiras FABRICAS – São PAULO </vt:lpstr>
      <vt:lpstr>LOCALIZAÇÃO das primeiras FABRICAS – São PAULO 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TECHSUS</dc:title>
  <dc:creator>marcell.kokubo@gmail.com</dc:creator>
  <cp:lastModifiedBy>José Eduardo Amorim</cp:lastModifiedBy>
  <cp:revision>301</cp:revision>
  <cp:lastPrinted>2024-07-01T14:16:32Z</cp:lastPrinted>
  <dcterms:created xsi:type="dcterms:W3CDTF">2023-09-26T17:01:38Z</dcterms:created>
  <dcterms:modified xsi:type="dcterms:W3CDTF">2025-08-07T16:51:58Z</dcterms:modified>
</cp:coreProperties>
</file>